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13">
  <p:sldMasterIdLst>
    <p:sldMasterId id="2147483649" r:id="rId4"/>
    <p:sldMasterId id="2147483709" r:id="rId5"/>
    <p:sldMasterId id="2147483750" r:id="rId6"/>
    <p:sldMasterId id="2147483777" r:id="rId7"/>
    <p:sldMasterId id="2147483789" r:id="rId8"/>
  </p:sldMasterIdLst>
  <p:notesMasterIdLst>
    <p:notesMasterId r:id="rId16"/>
  </p:notesMasterIdLst>
  <p:handoutMasterIdLst>
    <p:handoutMasterId r:id="rId17"/>
  </p:handoutMasterIdLst>
  <p:sldIdLst>
    <p:sldId id="500" r:id="rId9"/>
    <p:sldId id="958" r:id="rId10"/>
    <p:sldId id="1021" r:id="rId11"/>
    <p:sldId id="1029" r:id="rId12"/>
    <p:sldId id="1027" r:id="rId13"/>
    <p:sldId id="1026" r:id="rId14"/>
    <p:sldId id="1024" r:id="rId15"/>
  </p:sldIdLst>
  <p:sldSz cx="12192000" cy="6858000"/>
  <p:notesSz cx="9236075" cy="6950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90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796108-C94B-FB84-DB46-31F3B6556205}" name="Shock, Bradley" initials="SB" userId="S::Bradley.Shock@ssa.gov::8076292b-37ac-4aa9-af32-91a7cc43c7dd" providerId="AD"/>
  <p188:author id="{AAEAAD0A-D4D6-F81B-2295-FAD00CEA0C14}" name="Caldwell, Kathryn" initials="CK" userId="S::Kathryn.Caldwell@ssa.gov::88d9bfba-0a61-4e9f-a378-55deee6ba2db" providerId="AD"/>
  <p188:author id="{8E173F19-72AF-DD71-9241-EAA552E04F85}" name="Callahan, Dan" initials="CD" userId="S::Dan.Callahan@ssa.gov::114433c9-a360-4a9f-a848-bd183ffa6cb8" providerId="AD"/>
  <p188:author id="{2C68EF2A-AE75-D513-FF32-998A93EA9800}" name="JEH" initials="JEH" userId="JEH" providerId="None"/>
  <p188:author id="{755DC62C-A58F-15E8-5F69-E0BF949D3F3A}" name="OB" initials="OB" userId="OB" providerId="None"/>
  <p188:author id="{9DEAEF37-AD34-565B-3177-E2D5BA83329B}" name="Laura" initials="LK" userId="Laura" providerId="None"/>
  <p188:author id="{1CBE144B-AFAE-544A-70C1-BC7A24FE6C60}" name="Beaumon, Betsy" initials="BB" userId="S::Betsy.Beaumon@ssa.gov::c5286fcb-0881-465a-9979-61685aedc82a" providerId="AD"/>
  <p188:author id="{5AA3F756-240E-4FB7-9499-0667AAFDD767}" name="Turnour, Heather" initials="TH" userId="S::Heather.Turnour@ssa.gov::23ba205f-bef8-49fb-8281-e528fd80e115" providerId="AD"/>
  <p188:author id="{8D9CAA6A-7B7B-6893-BAD3-468D970217E7}" name="RJH" initials="OB" userId="RJH" providerId="None"/>
  <p188:author id="{8A22196F-1EAA-2579-E00D-BD4E564A1667}" name="Social Security Administration" initials="SSA" userId="Social Security Administration" providerId="None"/>
  <p188:author id="{126F5B82-7C1F-406C-D290-5415B571C9EB}" name="BFM" initials="BFM" userId="BFM" providerId="None"/>
  <p188:author id="{09383086-3247-63F2-9DC5-A4950911CCE6}" name="Jessica Hunt" initials="JH" userId="Jessica Hunt" providerId="None"/>
  <p188:author id="{6F1ACE9C-6FFD-AC82-C490-1250AC4F8AE8}" name="Michael Campbell" initials="MC" userId="S::Michael.Campbell@ssa.gov::bff1a755-939a-4aa8-8f8f-dac4a27c682a" providerId="AD"/>
  <p188:author id="{31A26F9F-DF1C-B808-6006-4F1A176E1EBB}" name="Alison" initials="I" userId="Alison" providerId="None"/>
  <p188:author id="{113E64A4-4252-4079-7D6E-47310E069FB6}" name="Steven Whalen" initials="SW" userId="Steven Whalen" providerId="None"/>
  <p188:author id="{85B61EAB-7E33-F6F7-22A8-44B3739D56BF}" name="Jennie Wandishin" initials="JSW" userId="Jennie Wandishin" providerId="None"/>
  <p188:author id="{089E75C3-C0A3-4CF7-8A0F-6970F6BC7A1C}" name="KMG" initials="KMG" userId="KMG" providerId="None"/>
  <p188:author id="{08156EC4-BB63-F54E-06EB-ACD6B05DAD60}" name="RM" initials="RM" userId="RM" providerId="None"/>
  <p188:author id="{0712CEC7-D28B-5746-55DD-513791F58737}" name="Laura Keefer" initials="LK" userId="Laura Keefer" providerId="None"/>
  <p188:author id="{9E5B50C8-AE92-051F-C726-40474FC54077}" name="Bryan" initials="BCim" userId="Bryan" providerId="None"/>
  <p188:author id="{22A36DD4-5E05-EEE7-B88F-A16190024E38}" name="GAW" initials="WGA" userId="GAW" providerId="None"/>
  <p188:author id="{841D32F0-8BB6-193A-7D50-B2F690694454}" name="Chaney, Beth" initials="CB" userId="S::Beth.Chaney@ssa.gov::4a9e8963-5641-4017-91ba-8de83a843292" providerId="AD"/>
  <p188:author id="{58AB5AF4-5AFC-A9BE-5032-CE14679884EF}" name="Radvansky, Maria" initials="RM" userId="S::Maria.Radvansky@ssa.gov::c0db7e88-4cc4-4dd3-b9cd-a4842d06abcf" providerId="AD"/>
  <p188:author id="{576B4DFB-D204-2AF4-2783-85573C9DAAA7}" name="Poist, Chad" initials="PC" userId="S::Chad.Poist@ssa.gov::1fd776cf-f85c-4440-b6f6-ffaec48b31fb" providerId="AD"/>
  <p188:author id="{0D87A8FD-8248-8FB5-D570-E7DCC6353669}" name="OC/feh" initials="O" userId="OC/feh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os, Dalia" initials="MD" lastIdx="60" clrIdx="0">
    <p:extLst>
      <p:ext uri="{19B8F6BF-5375-455C-9EA6-DF929625EA0E}">
        <p15:presenceInfo xmlns:p15="http://schemas.microsoft.com/office/powerpoint/2012/main" userId="S-1-5-21-2587397230-3316739918-3431996274-470145" providerId="AD"/>
      </p:ext>
    </p:extLst>
  </p:cmAuthor>
  <p:cmAuthor id="2" name="VND" initials="VND" lastIdx="36" clrIdx="4">
    <p:extLst>
      <p:ext uri="{19B8F6BF-5375-455C-9EA6-DF929625EA0E}">
        <p15:presenceInfo xmlns:p15="http://schemas.microsoft.com/office/powerpoint/2012/main" userId="VND" providerId="None"/>
      </p:ext>
    </p:extLst>
  </p:cmAuthor>
  <p:cmAuthor id="3" name="Flick, Tiffany" initials="FT" lastIdx="9" clrIdx="2">
    <p:extLst>
      <p:ext uri="{19B8F6BF-5375-455C-9EA6-DF929625EA0E}">
        <p15:presenceInfo xmlns:p15="http://schemas.microsoft.com/office/powerpoint/2012/main" userId="S-1-5-21-2587397230-3316739918-3431996274-16083" providerId="AD"/>
      </p:ext>
    </p:extLst>
  </p:cmAuthor>
  <p:cmAuthor id="4" name="Poist, Chad" initials="PC" lastIdx="39" clrIdx="3">
    <p:extLst>
      <p:ext uri="{19B8F6BF-5375-455C-9EA6-DF929625EA0E}">
        <p15:presenceInfo xmlns:p15="http://schemas.microsoft.com/office/powerpoint/2012/main" userId="S-1-5-21-2587397230-3316739918-3431996274-83750" providerId="AD"/>
      </p:ext>
    </p:extLst>
  </p:cmAuthor>
  <p:cmAuthor id="5" name="OB" initials="OB" lastIdx="1" clrIdx="5">
    <p:extLst>
      <p:ext uri="{19B8F6BF-5375-455C-9EA6-DF929625EA0E}">
        <p15:presenceInfo xmlns:p15="http://schemas.microsoft.com/office/powerpoint/2012/main" userId="OB" providerId="None"/>
      </p:ext>
    </p:extLst>
  </p:cmAuthor>
  <p:cmAuthor id="6" name="OPB" initials="OPB" lastIdx="1" clrIdx="6">
    <p:extLst>
      <p:ext uri="{19B8F6BF-5375-455C-9EA6-DF929625EA0E}">
        <p15:presenceInfo xmlns:p15="http://schemas.microsoft.com/office/powerpoint/2012/main" userId="OPB" providerId="None"/>
      </p:ext>
    </p:extLst>
  </p:cmAuthor>
  <p:cmAuthor id="7" name="Office of Budget" initials="OB" lastIdx="11" clrIdx="7">
    <p:extLst>
      <p:ext uri="{19B8F6BF-5375-455C-9EA6-DF929625EA0E}">
        <p15:presenceInfo xmlns:p15="http://schemas.microsoft.com/office/powerpoint/2012/main" userId="Office of Budget" providerId="None"/>
      </p:ext>
    </p:extLst>
  </p:cmAuthor>
  <p:cmAuthor id="8" name="FC" initials="FC" lastIdx="75" clrIdx="8">
    <p:extLst>
      <p:ext uri="{19B8F6BF-5375-455C-9EA6-DF929625EA0E}">
        <p15:presenceInfo xmlns:p15="http://schemas.microsoft.com/office/powerpoint/2012/main" userId="FC" providerId="None"/>
      </p:ext>
    </p:extLst>
  </p:cmAuthor>
  <p:cmAuthor id="9" name="Radvansky, Maria" initials="RM" lastIdx="3" clrIdx="9">
    <p:extLst>
      <p:ext uri="{19B8F6BF-5375-455C-9EA6-DF929625EA0E}">
        <p15:presenceInfo xmlns:p15="http://schemas.microsoft.com/office/powerpoint/2012/main" userId="S-1-5-21-2587397230-3316739918-3431996274-16007" providerId="AD"/>
      </p:ext>
    </p:extLst>
  </p:cmAuthor>
  <p:cmAuthor id="10" name="Chaney, Beth" initials="CB" lastIdx="3" clrIdx="10">
    <p:extLst>
      <p:ext uri="{19B8F6BF-5375-455C-9EA6-DF929625EA0E}">
        <p15:presenceInfo xmlns:p15="http://schemas.microsoft.com/office/powerpoint/2012/main" userId="S-1-5-21-2587397230-3316739918-3431996274-80710" providerId="AD"/>
      </p:ext>
    </p:extLst>
  </p:cmAuthor>
  <p:cmAuthor id="11" name="BFM" initials="BFM" lastIdx="17" clrIdx="11">
    <p:extLst>
      <p:ext uri="{19B8F6BF-5375-455C-9EA6-DF929625EA0E}">
        <p15:presenceInfo xmlns:p15="http://schemas.microsoft.com/office/powerpoint/2012/main" userId="BFM" providerId="None"/>
      </p:ext>
    </p:extLst>
  </p:cmAuthor>
  <p:cmAuthor id="12" name="Wandishin, Jennifer" initials="WJ" lastIdx="9" clrIdx="12">
    <p:extLst>
      <p:ext uri="{19B8F6BF-5375-455C-9EA6-DF929625EA0E}">
        <p15:presenceInfo xmlns:p15="http://schemas.microsoft.com/office/powerpoint/2012/main" userId="S-1-5-21-2587397230-3316739918-3431996274-108154" providerId="AD"/>
      </p:ext>
    </p:extLst>
  </p:cmAuthor>
  <p:cmAuthor id="13" name="Schwartz, William E." initials="SWE" lastIdx="9" clrIdx="13">
    <p:extLst>
      <p:ext uri="{19B8F6BF-5375-455C-9EA6-DF929625EA0E}">
        <p15:presenceInfo xmlns:p15="http://schemas.microsoft.com/office/powerpoint/2012/main" userId="S-1-5-21-2587397230-3316739918-3431996274-126584" providerId="AD"/>
      </p:ext>
    </p:extLst>
  </p:cmAuthor>
  <p:cmAuthor id="14" name="Hanson, Brian J. EOP/OMB" initials="HBJE" lastIdx="1" clrIdx="14">
    <p:extLst>
      <p:ext uri="{19B8F6BF-5375-455C-9EA6-DF929625EA0E}">
        <p15:presenceInfo xmlns:p15="http://schemas.microsoft.com/office/powerpoint/2012/main" userId="S-1-5-21-2153146651-2037946966-3331982856-417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CCCCCC"/>
    <a:srgbClr val="BBE0E3"/>
    <a:srgbClr val="0066CC"/>
    <a:srgbClr val="AFABAB"/>
    <a:srgbClr val="F1F9F9"/>
    <a:srgbClr val="1B587C"/>
    <a:srgbClr val="E9EBF5"/>
    <a:srgbClr val="CCD4DE"/>
    <a:srgbClr val="E9E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2" autoAdjust="0"/>
    <p:restoredTop sz="88693" autoAdjust="0"/>
  </p:normalViewPr>
  <p:slideViewPr>
    <p:cSldViewPr>
      <p:cViewPr varScale="1">
        <p:scale>
          <a:sx n="110" d="100"/>
          <a:sy n="110" d="100"/>
        </p:scale>
        <p:origin x="274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-1867"/>
    </p:cViewPr>
  </p:sorterViewPr>
  <p:notesViewPr>
    <p:cSldViewPr>
      <p:cViewPr varScale="1">
        <p:scale>
          <a:sx n="60" d="100"/>
          <a:sy n="60" d="100"/>
        </p:scale>
        <p:origin x="3101" y="34"/>
      </p:cViewPr>
      <p:guideLst>
        <p:guide orient="horz" pos="2190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8/10/relationships/authors" Target="authors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A\FILES\SHARED_OB\OAC\Sr%20Tech%20Advisor\Jessica\Presentations\Funding%20Message_Feb%202024\3-12-24%20Update\SSA%20Limitation%20on%20Administrative%20Expense%20(LAE)%20as%20a%20Percent%20of%20Benefit%20Outlays%20V2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A\FILES\SHARED_OB\OAC\Sr%20Tech%20Advisor\Jessica\Presentations\Funding%20Message_Feb%202024\3-12-24%20Update\SSA%20Limitation%20on%20Administrative%20Expense%20(LAE)%20as%20a%20Percent%20of%20Benefit%20Outlays%20V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40185650744542E-2"/>
          <c:y val="0.16109163118651326"/>
          <c:w val="0.8335365177592986"/>
          <c:h val="0.75330344547228212"/>
        </c:manualLayout>
      </c:layout>
      <c:barChart>
        <c:barDir val="col"/>
        <c:grouping val="stacke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OASI Beneficiaries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Sheet1!$A$3:$A$33</c:f>
              <c:strCache>
                <c:ptCount val="31"/>
                <c:pt idx="0">
                  <c:v>FY 1999</c:v>
                </c:pt>
                <c:pt idx="1">
                  <c:v>FY 2000</c:v>
                </c:pt>
                <c:pt idx="2">
                  <c:v>FY 2001</c:v>
                </c:pt>
                <c:pt idx="3">
                  <c:v>FY 2002</c:v>
                </c:pt>
                <c:pt idx="4">
                  <c:v>FY 2003</c:v>
                </c:pt>
                <c:pt idx="5">
                  <c:v>FY 2004</c:v>
                </c:pt>
                <c:pt idx="6">
                  <c:v>FY 2005</c:v>
                </c:pt>
                <c:pt idx="7">
                  <c:v>FY 2006</c:v>
                </c:pt>
                <c:pt idx="8">
                  <c:v>FY 2007</c:v>
                </c:pt>
                <c:pt idx="9">
                  <c:v>FY 2008</c:v>
                </c:pt>
                <c:pt idx="10">
                  <c:v>FY 2009</c:v>
                </c:pt>
                <c:pt idx="11">
                  <c:v>FY 2010</c:v>
                </c:pt>
                <c:pt idx="12">
                  <c:v>FY 2011</c:v>
                </c:pt>
                <c:pt idx="13">
                  <c:v>FY 2012</c:v>
                </c:pt>
                <c:pt idx="14">
                  <c:v>FY 2013</c:v>
                </c:pt>
                <c:pt idx="15">
                  <c:v>FY 2014</c:v>
                </c:pt>
                <c:pt idx="16">
                  <c:v>FY 2015</c:v>
                </c:pt>
                <c:pt idx="17">
                  <c:v>FY 2016</c:v>
                </c:pt>
                <c:pt idx="18">
                  <c:v>FY 2017</c:v>
                </c:pt>
                <c:pt idx="19">
                  <c:v>FY 2018</c:v>
                </c:pt>
                <c:pt idx="20">
                  <c:v>FY 2019</c:v>
                </c:pt>
                <c:pt idx="21">
                  <c:v>FY 2020</c:v>
                </c:pt>
                <c:pt idx="22">
                  <c:v>FY 2021</c:v>
                </c:pt>
                <c:pt idx="23">
                  <c:v>FY 2022</c:v>
                </c:pt>
                <c:pt idx="24">
                  <c:v>FY 2023 </c:v>
                </c:pt>
                <c:pt idx="25">
                  <c:v>FY 2024 EST</c:v>
                </c:pt>
                <c:pt idx="26">
                  <c:v>FY 2025 PB</c:v>
                </c:pt>
                <c:pt idx="27">
                  <c:v>FY 2026 EST</c:v>
                </c:pt>
                <c:pt idx="28">
                  <c:v>FY 2027 EST</c:v>
                </c:pt>
                <c:pt idx="29">
                  <c:v>FY 2028 EST</c:v>
                </c:pt>
                <c:pt idx="30">
                  <c:v>FY 2029 EST</c:v>
                </c:pt>
              </c:strCache>
            </c:strRef>
          </c:cat>
          <c:val>
            <c:numRef>
              <c:f>Sheet1!$C$3:$C$33</c:f>
              <c:numCache>
                <c:formatCode>0</c:formatCode>
                <c:ptCount val="31"/>
                <c:pt idx="0">
                  <c:v>37.890999999999998</c:v>
                </c:pt>
                <c:pt idx="1">
                  <c:v>38.204999999999998</c:v>
                </c:pt>
                <c:pt idx="2">
                  <c:v>38.808</c:v>
                </c:pt>
                <c:pt idx="3">
                  <c:v>39.034999999999997</c:v>
                </c:pt>
                <c:pt idx="4">
                  <c:v>39.253999999999998</c:v>
                </c:pt>
                <c:pt idx="5">
                  <c:v>39.488</c:v>
                </c:pt>
                <c:pt idx="6">
                  <c:v>39.844000000000001</c:v>
                </c:pt>
                <c:pt idx="7">
                  <c:v>40.264000000000003</c:v>
                </c:pt>
                <c:pt idx="8">
                  <c:v>40.680999999999997</c:v>
                </c:pt>
                <c:pt idx="9">
                  <c:v>41.154000000000003</c:v>
                </c:pt>
                <c:pt idx="10">
                  <c:v>42.000999999999998</c:v>
                </c:pt>
                <c:pt idx="11">
                  <c:v>43.11</c:v>
                </c:pt>
                <c:pt idx="12">
                  <c:v>44.094000000000001</c:v>
                </c:pt>
                <c:pt idx="13">
                  <c:v>45.066000000000003</c:v>
                </c:pt>
                <c:pt idx="14">
                  <c:v>46.167000000000002</c:v>
                </c:pt>
                <c:pt idx="15">
                  <c:v>47.27</c:v>
                </c:pt>
                <c:pt idx="16">
                  <c:v>48.338000000000001</c:v>
                </c:pt>
                <c:pt idx="17">
                  <c:v>49.454999999999998</c:v>
                </c:pt>
                <c:pt idx="18">
                  <c:v>50.597000000000001</c:v>
                </c:pt>
                <c:pt idx="19">
                  <c:v>51.790999999999997</c:v>
                </c:pt>
                <c:pt idx="20">
                  <c:v>53.1</c:v>
                </c:pt>
                <c:pt idx="21">
                  <c:v>54.463000000000001</c:v>
                </c:pt>
                <c:pt idx="22">
                  <c:v>55.344000000000001</c:v>
                </c:pt>
                <c:pt idx="23">
                  <c:v>56.258000000000003</c:v>
                </c:pt>
                <c:pt idx="24">
                  <c:v>57.529000000000003</c:v>
                </c:pt>
                <c:pt idx="25">
                  <c:v>58.869</c:v>
                </c:pt>
                <c:pt idx="26">
                  <c:v>60.216000000000001</c:v>
                </c:pt>
                <c:pt idx="27">
                  <c:v>61.563000000000002</c:v>
                </c:pt>
                <c:pt idx="28">
                  <c:v>62.87</c:v>
                </c:pt>
                <c:pt idx="29">
                  <c:v>64.245999999999995</c:v>
                </c:pt>
                <c:pt idx="30">
                  <c:v>65.570999999999998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9F-41C4-ACEB-064EA40DD8DB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DI Beneficiaries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Sheet1!$A$3:$A$33</c:f>
              <c:strCache>
                <c:ptCount val="31"/>
                <c:pt idx="0">
                  <c:v>FY 1999</c:v>
                </c:pt>
                <c:pt idx="1">
                  <c:v>FY 2000</c:v>
                </c:pt>
                <c:pt idx="2">
                  <c:v>FY 2001</c:v>
                </c:pt>
                <c:pt idx="3">
                  <c:v>FY 2002</c:v>
                </c:pt>
                <c:pt idx="4">
                  <c:v>FY 2003</c:v>
                </c:pt>
                <c:pt idx="5">
                  <c:v>FY 2004</c:v>
                </c:pt>
                <c:pt idx="6">
                  <c:v>FY 2005</c:v>
                </c:pt>
                <c:pt idx="7">
                  <c:v>FY 2006</c:v>
                </c:pt>
                <c:pt idx="8">
                  <c:v>FY 2007</c:v>
                </c:pt>
                <c:pt idx="9">
                  <c:v>FY 2008</c:v>
                </c:pt>
                <c:pt idx="10">
                  <c:v>FY 2009</c:v>
                </c:pt>
                <c:pt idx="11">
                  <c:v>FY 2010</c:v>
                </c:pt>
                <c:pt idx="12">
                  <c:v>FY 2011</c:v>
                </c:pt>
                <c:pt idx="13">
                  <c:v>FY 2012</c:v>
                </c:pt>
                <c:pt idx="14">
                  <c:v>FY 2013</c:v>
                </c:pt>
                <c:pt idx="15">
                  <c:v>FY 2014</c:v>
                </c:pt>
                <c:pt idx="16">
                  <c:v>FY 2015</c:v>
                </c:pt>
                <c:pt idx="17">
                  <c:v>FY 2016</c:v>
                </c:pt>
                <c:pt idx="18">
                  <c:v>FY 2017</c:v>
                </c:pt>
                <c:pt idx="19">
                  <c:v>FY 2018</c:v>
                </c:pt>
                <c:pt idx="20">
                  <c:v>FY 2019</c:v>
                </c:pt>
                <c:pt idx="21">
                  <c:v>FY 2020</c:v>
                </c:pt>
                <c:pt idx="22">
                  <c:v>FY 2021</c:v>
                </c:pt>
                <c:pt idx="23">
                  <c:v>FY 2022</c:v>
                </c:pt>
                <c:pt idx="24">
                  <c:v>FY 2023 </c:v>
                </c:pt>
                <c:pt idx="25">
                  <c:v>FY 2024 EST</c:v>
                </c:pt>
                <c:pt idx="26">
                  <c:v>FY 2025 PB</c:v>
                </c:pt>
                <c:pt idx="27">
                  <c:v>FY 2026 EST</c:v>
                </c:pt>
                <c:pt idx="28">
                  <c:v>FY 2027 EST</c:v>
                </c:pt>
                <c:pt idx="29">
                  <c:v>FY 2028 EST</c:v>
                </c:pt>
                <c:pt idx="30">
                  <c:v>FY 2029 EST</c:v>
                </c:pt>
              </c:strCache>
            </c:strRef>
          </c:cat>
          <c:val>
            <c:numRef>
              <c:f>Sheet1!$D$3:$D$33</c:f>
              <c:numCache>
                <c:formatCode>0</c:formatCode>
                <c:ptCount val="31"/>
                <c:pt idx="0">
                  <c:v>6.3819999999999997</c:v>
                </c:pt>
                <c:pt idx="1">
                  <c:v>6.5590000000000002</c:v>
                </c:pt>
                <c:pt idx="2">
                  <c:v>6.7249999999999996</c:v>
                </c:pt>
                <c:pt idx="3">
                  <c:v>6.9829999999999997</c:v>
                </c:pt>
                <c:pt idx="4">
                  <c:v>7.33</c:v>
                </c:pt>
                <c:pt idx="5">
                  <c:v>7.6959999999999997</c:v>
                </c:pt>
                <c:pt idx="6">
                  <c:v>8.0540000000000003</c:v>
                </c:pt>
                <c:pt idx="7">
                  <c:v>8.3729999999999993</c:v>
                </c:pt>
                <c:pt idx="8">
                  <c:v>8.6760000000000002</c:v>
                </c:pt>
                <c:pt idx="9">
                  <c:v>8.9849999999999994</c:v>
                </c:pt>
                <c:pt idx="10">
                  <c:v>9.3640000000000008</c:v>
                </c:pt>
                <c:pt idx="11">
                  <c:v>9.8219999999999992</c:v>
                </c:pt>
                <c:pt idx="12">
                  <c:v>10.298</c:v>
                </c:pt>
                <c:pt idx="13">
                  <c:v>10.7</c:v>
                </c:pt>
                <c:pt idx="14">
                  <c:v>10.916</c:v>
                </c:pt>
                <c:pt idx="15">
                  <c:v>10.968999999999999</c:v>
                </c:pt>
                <c:pt idx="16">
                  <c:v>10.898999999999999</c:v>
                </c:pt>
                <c:pt idx="17">
                  <c:v>10.762</c:v>
                </c:pt>
                <c:pt idx="18">
                  <c:v>10.563000000000001</c:v>
                </c:pt>
                <c:pt idx="19">
                  <c:v>10.352</c:v>
                </c:pt>
                <c:pt idx="20">
                  <c:v>10.114000000000001</c:v>
                </c:pt>
                <c:pt idx="21">
                  <c:v>9.8819999999999997</c:v>
                </c:pt>
                <c:pt idx="22">
                  <c:v>9.5619999999999994</c:v>
                </c:pt>
                <c:pt idx="23">
                  <c:v>9.1460000000000008</c:v>
                </c:pt>
                <c:pt idx="24">
                  <c:v>8.7650000000000006</c:v>
                </c:pt>
                <c:pt idx="25">
                  <c:v>8.4909999999999997</c:v>
                </c:pt>
                <c:pt idx="26">
                  <c:v>8.4359999999999999</c:v>
                </c:pt>
                <c:pt idx="27">
                  <c:v>8.5510000000000002</c:v>
                </c:pt>
                <c:pt idx="28">
                  <c:v>8.7309999999999999</c:v>
                </c:pt>
                <c:pt idx="29">
                  <c:v>8.84</c:v>
                </c:pt>
                <c:pt idx="30">
                  <c:v>8.8539999999999992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9F-41C4-ACEB-064EA40DD8D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SSI Recipients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Sheet1!$A$3:$A$33</c:f>
              <c:strCache>
                <c:ptCount val="31"/>
                <c:pt idx="0">
                  <c:v>FY 1999</c:v>
                </c:pt>
                <c:pt idx="1">
                  <c:v>FY 2000</c:v>
                </c:pt>
                <c:pt idx="2">
                  <c:v>FY 2001</c:v>
                </c:pt>
                <c:pt idx="3">
                  <c:v>FY 2002</c:v>
                </c:pt>
                <c:pt idx="4">
                  <c:v>FY 2003</c:v>
                </c:pt>
                <c:pt idx="5">
                  <c:v>FY 2004</c:v>
                </c:pt>
                <c:pt idx="6">
                  <c:v>FY 2005</c:v>
                </c:pt>
                <c:pt idx="7">
                  <c:v>FY 2006</c:v>
                </c:pt>
                <c:pt idx="8">
                  <c:v>FY 2007</c:v>
                </c:pt>
                <c:pt idx="9">
                  <c:v>FY 2008</c:v>
                </c:pt>
                <c:pt idx="10">
                  <c:v>FY 2009</c:v>
                </c:pt>
                <c:pt idx="11">
                  <c:v>FY 2010</c:v>
                </c:pt>
                <c:pt idx="12">
                  <c:v>FY 2011</c:v>
                </c:pt>
                <c:pt idx="13">
                  <c:v>FY 2012</c:v>
                </c:pt>
                <c:pt idx="14">
                  <c:v>FY 2013</c:v>
                </c:pt>
                <c:pt idx="15">
                  <c:v>FY 2014</c:v>
                </c:pt>
                <c:pt idx="16">
                  <c:v>FY 2015</c:v>
                </c:pt>
                <c:pt idx="17">
                  <c:v>FY 2016</c:v>
                </c:pt>
                <c:pt idx="18">
                  <c:v>FY 2017</c:v>
                </c:pt>
                <c:pt idx="19">
                  <c:v>FY 2018</c:v>
                </c:pt>
                <c:pt idx="20">
                  <c:v>FY 2019</c:v>
                </c:pt>
                <c:pt idx="21">
                  <c:v>FY 2020</c:v>
                </c:pt>
                <c:pt idx="22">
                  <c:v>FY 2021</c:v>
                </c:pt>
                <c:pt idx="23">
                  <c:v>FY 2022</c:v>
                </c:pt>
                <c:pt idx="24">
                  <c:v>FY 2023 </c:v>
                </c:pt>
                <c:pt idx="25">
                  <c:v>FY 2024 EST</c:v>
                </c:pt>
                <c:pt idx="26">
                  <c:v>FY 2025 PB</c:v>
                </c:pt>
                <c:pt idx="27">
                  <c:v>FY 2026 EST</c:v>
                </c:pt>
                <c:pt idx="28">
                  <c:v>FY 2027 EST</c:v>
                </c:pt>
                <c:pt idx="29">
                  <c:v>FY 2028 EST</c:v>
                </c:pt>
                <c:pt idx="30">
                  <c:v>FY 2029 EST</c:v>
                </c:pt>
              </c:strCache>
            </c:strRef>
          </c:cat>
          <c:val>
            <c:numRef>
              <c:f>Sheet1!$E$3:$E$33</c:f>
              <c:numCache>
                <c:formatCode>0</c:formatCode>
                <c:ptCount val="31"/>
                <c:pt idx="0">
                  <c:v>6.5949999999999998</c:v>
                </c:pt>
                <c:pt idx="1">
                  <c:v>6.609</c:v>
                </c:pt>
                <c:pt idx="2">
                  <c:v>6.6639999999999997</c:v>
                </c:pt>
                <c:pt idx="3">
                  <c:v>6.7350000000000003</c:v>
                </c:pt>
                <c:pt idx="4">
                  <c:v>6.8360000000000003</c:v>
                </c:pt>
                <c:pt idx="5">
                  <c:v>6.9539999999999997</c:v>
                </c:pt>
                <c:pt idx="6">
                  <c:v>7.0650000000000004</c:v>
                </c:pt>
                <c:pt idx="7">
                  <c:v>7.1689999999999996</c:v>
                </c:pt>
                <c:pt idx="8">
                  <c:v>7.2990000000000004</c:v>
                </c:pt>
                <c:pt idx="9">
                  <c:v>7.415</c:v>
                </c:pt>
                <c:pt idx="10">
                  <c:v>7.5884999999999998</c:v>
                </c:pt>
                <c:pt idx="11">
                  <c:v>7.7774999999999999</c:v>
                </c:pt>
                <c:pt idx="12">
                  <c:v>8.01</c:v>
                </c:pt>
                <c:pt idx="13">
                  <c:v>8.1739999999999995</c:v>
                </c:pt>
                <c:pt idx="14">
                  <c:v>8.3089999999999993</c:v>
                </c:pt>
                <c:pt idx="15">
                  <c:v>8.3870000000000005</c:v>
                </c:pt>
                <c:pt idx="16">
                  <c:v>8.3439999999999994</c:v>
                </c:pt>
                <c:pt idx="17">
                  <c:v>8.3219999999999992</c:v>
                </c:pt>
                <c:pt idx="18">
                  <c:v>8.2620000000000005</c:v>
                </c:pt>
                <c:pt idx="19">
                  <c:v>8.2010000000000005</c:v>
                </c:pt>
                <c:pt idx="20">
                  <c:v>8.1069999999999993</c:v>
                </c:pt>
                <c:pt idx="21">
                  <c:v>8.0570000000000004</c:v>
                </c:pt>
                <c:pt idx="22">
                  <c:v>7.8789999999999996</c:v>
                </c:pt>
                <c:pt idx="23">
                  <c:v>7.6520000000000001</c:v>
                </c:pt>
                <c:pt idx="24">
                  <c:v>7.516</c:v>
                </c:pt>
                <c:pt idx="25">
                  <c:v>7.44</c:v>
                </c:pt>
                <c:pt idx="26">
                  <c:v>7.41</c:v>
                </c:pt>
                <c:pt idx="27">
                  <c:v>7.4160000000000004</c:v>
                </c:pt>
                <c:pt idx="28">
                  <c:v>7.484</c:v>
                </c:pt>
                <c:pt idx="29">
                  <c:v>7.5910000000000002</c:v>
                </c:pt>
                <c:pt idx="30">
                  <c:v>7.6639999999999997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9F-41C4-ACEB-064EA40DD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8551600"/>
        <c:axId val="428551272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Staffing On-Duty</c:v>
                </c:pt>
              </c:strCache>
            </c:strRef>
          </c:tx>
          <c:spPr>
            <a:ln w="412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232708051311804E-2"/>
                  <c:y val="-7.8711780515374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9F-41C4-ACEB-064EA40DD8D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9F-41C4-ACEB-064EA40DD8D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9F-41C4-ACEB-064EA40DD8D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9F-41C4-ACEB-064EA40DD8D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9F-41C4-ACEB-064EA40DD8D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9F-41C4-ACEB-064EA40DD8DB}"/>
                </c:ext>
              </c:extLst>
            </c:dLbl>
            <c:dLbl>
              <c:idx val="6"/>
              <c:layout>
                <c:manualLayout>
                  <c:x val="-2.6538728171504267E-2"/>
                  <c:y val="-2.7084367805714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9F-41C4-ACEB-064EA40DD8D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9F-41C4-ACEB-064EA40DD8DB}"/>
                </c:ext>
              </c:extLst>
            </c:dLbl>
            <c:dLbl>
              <c:idx val="8"/>
              <c:layout>
                <c:manualLayout>
                  <c:x val="-3.008539815382319E-2"/>
                  <c:y val="2.5166034089677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9F-41C4-ACEB-064EA40DD8D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69F-41C4-ACEB-064EA40DD8D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9F-41C4-ACEB-064EA40DD8DB}"/>
                </c:ext>
              </c:extLst>
            </c:dLbl>
            <c:dLbl>
              <c:idx val="11"/>
              <c:layout>
                <c:manualLayout>
                  <c:x val="-1.8092954296396572E-2"/>
                  <c:y val="-2.4884965426576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69F-41C4-ACEB-064EA40DD8DB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9F-41C4-ACEB-064EA40DD8DB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69F-41C4-ACEB-064EA40DD8DB}"/>
                </c:ext>
              </c:extLst>
            </c:dLbl>
            <c:dLbl>
              <c:idx val="14"/>
              <c:layout>
                <c:manualLayout>
                  <c:x val="-2.6634583449077608E-2"/>
                  <c:y val="2.2812977385642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69F-41C4-ACEB-064EA40DD8DB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69F-41C4-ACEB-064EA40DD8DB}"/>
                </c:ext>
              </c:extLst>
            </c:dLbl>
            <c:dLbl>
              <c:idx val="16"/>
              <c:layout>
                <c:manualLayout>
                  <c:x val="-1.2252568588420025E-2"/>
                  <c:y val="-2.8236680448414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69F-41C4-ACEB-064EA40DD8DB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69F-41C4-ACEB-064EA40DD8DB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69F-41C4-ACEB-064EA40DD8DB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69F-41C4-ACEB-064EA40DD8DB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69F-41C4-ACEB-064EA40DD8DB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69F-41C4-ACEB-064EA40DD8DB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69F-41C4-ACEB-064EA40DD8DB}"/>
                </c:ext>
              </c:extLst>
            </c:dLbl>
            <c:dLbl>
              <c:idx val="23"/>
              <c:layout>
                <c:manualLayout>
                  <c:x val="-3.6542168933582586E-2"/>
                  <c:y val="2.582606845067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69F-41C4-ACEB-064EA40DD8DB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69F-41C4-ACEB-064EA40DD8DB}"/>
                </c:ext>
              </c:extLst>
            </c:dLbl>
            <c:dLbl>
              <c:idx val="25"/>
              <c:layout>
                <c:manualLayout>
                  <c:x val="4.3662304733664238E-3"/>
                  <c:y val="2.842543305752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69F-41C4-ACEB-064EA40DD8DB}"/>
                </c:ext>
              </c:extLst>
            </c:dLbl>
            <c:dLbl>
              <c:idx val="26"/>
              <c:layout>
                <c:manualLayout>
                  <c:x val="-2.7288940458540148E-2"/>
                  <c:y val="-4.8552906738914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69F-41C4-ACEB-064EA40DD8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Sheet1!$A$3:$A$33</c:f>
              <c:strCache>
                <c:ptCount val="31"/>
                <c:pt idx="0">
                  <c:v>FY 1999</c:v>
                </c:pt>
                <c:pt idx="1">
                  <c:v>FY 2000</c:v>
                </c:pt>
                <c:pt idx="2">
                  <c:v>FY 2001</c:v>
                </c:pt>
                <c:pt idx="3">
                  <c:v>FY 2002</c:v>
                </c:pt>
                <c:pt idx="4">
                  <c:v>FY 2003</c:v>
                </c:pt>
                <c:pt idx="5">
                  <c:v>FY 2004</c:v>
                </c:pt>
                <c:pt idx="6">
                  <c:v>FY 2005</c:v>
                </c:pt>
                <c:pt idx="7">
                  <c:v>FY 2006</c:v>
                </c:pt>
                <c:pt idx="8">
                  <c:v>FY 2007</c:v>
                </c:pt>
                <c:pt idx="9">
                  <c:v>FY 2008</c:v>
                </c:pt>
                <c:pt idx="10">
                  <c:v>FY 2009</c:v>
                </c:pt>
                <c:pt idx="11">
                  <c:v>FY 2010</c:v>
                </c:pt>
                <c:pt idx="12">
                  <c:v>FY 2011</c:v>
                </c:pt>
                <c:pt idx="13">
                  <c:v>FY 2012</c:v>
                </c:pt>
                <c:pt idx="14">
                  <c:v>FY 2013</c:v>
                </c:pt>
                <c:pt idx="15">
                  <c:v>FY 2014</c:v>
                </c:pt>
                <c:pt idx="16">
                  <c:v>FY 2015</c:v>
                </c:pt>
                <c:pt idx="17">
                  <c:v>FY 2016</c:v>
                </c:pt>
                <c:pt idx="18">
                  <c:v>FY 2017</c:v>
                </c:pt>
                <c:pt idx="19">
                  <c:v>FY 2018</c:v>
                </c:pt>
                <c:pt idx="20">
                  <c:v>FY 2019</c:v>
                </c:pt>
                <c:pt idx="21">
                  <c:v>FY 2020</c:v>
                </c:pt>
                <c:pt idx="22">
                  <c:v>FY 2021</c:v>
                </c:pt>
                <c:pt idx="23">
                  <c:v>FY 2022</c:v>
                </c:pt>
                <c:pt idx="24">
                  <c:v>FY 2023 </c:v>
                </c:pt>
                <c:pt idx="25">
                  <c:v>FY 2024 EST</c:v>
                </c:pt>
                <c:pt idx="26">
                  <c:v>FY 2025 PB</c:v>
                </c:pt>
                <c:pt idx="27">
                  <c:v>FY 2026 EST</c:v>
                </c:pt>
                <c:pt idx="28">
                  <c:v>FY 2027 EST</c:v>
                </c:pt>
                <c:pt idx="29">
                  <c:v>FY 2028 EST</c:v>
                </c:pt>
                <c:pt idx="30">
                  <c:v>FY 2029 EST</c:v>
                </c:pt>
              </c:strCache>
            </c:strRef>
          </c:cat>
          <c:val>
            <c:numRef>
              <c:f>Sheet1!$B$3:$B$33</c:f>
              <c:numCache>
                <c:formatCode>#,##0</c:formatCode>
                <c:ptCount val="31"/>
                <c:pt idx="0">
                  <c:v>59293</c:v>
                </c:pt>
                <c:pt idx="1">
                  <c:v>59442</c:v>
                </c:pt>
                <c:pt idx="2">
                  <c:v>60568</c:v>
                </c:pt>
                <c:pt idx="3">
                  <c:v>61058</c:v>
                </c:pt>
                <c:pt idx="4">
                  <c:v>62702</c:v>
                </c:pt>
                <c:pt idx="5">
                  <c:v>62288</c:v>
                </c:pt>
                <c:pt idx="6">
                  <c:v>63064</c:v>
                </c:pt>
                <c:pt idx="7">
                  <c:v>61068</c:v>
                </c:pt>
                <c:pt idx="8">
                  <c:v>59623</c:v>
                </c:pt>
                <c:pt idx="9">
                  <c:v>61352</c:v>
                </c:pt>
                <c:pt idx="10">
                  <c:v>64621</c:v>
                </c:pt>
                <c:pt idx="11">
                  <c:v>66967</c:v>
                </c:pt>
                <c:pt idx="12">
                  <c:v>64176</c:v>
                </c:pt>
                <c:pt idx="13">
                  <c:v>62382</c:v>
                </c:pt>
                <c:pt idx="14">
                  <c:v>59276</c:v>
                </c:pt>
                <c:pt idx="15">
                  <c:v>62424</c:v>
                </c:pt>
                <c:pt idx="16">
                  <c:v>62948</c:v>
                </c:pt>
                <c:pt idx="17">
                  <c:v>62173</c:v>
                </c:pt>
                <c:pt idx="18">
                  <c:v>60744</c:v>
                </c:pt>
                <c:pt idx="19">
                  <c:v>60519</c:v>
                </c:pt>
                <c:pt idx="20">
                  <c:v>59946</c:v>
                </c:pt>
                <c:pt idx="21">
                  <c:v>59848</c:v>
                </c:pt>
                <c:pt idx="22">
                  <c:v>58469</c:v>
                </c:pt>
                <c:pt idx="23">
                  <c:v>56423</c:v>
                </c:pt>
                <c:pt idx="24">
                  <c:v>59514</c:v>
                </c:pt>
                <c:pt idx="25">
                  <c:v>55012</c:v>
                </c:pt>
                <c:pt idx="26">
                  <c:v>60097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369F-41C4-ACEB-064EA40DD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6960264"/>
        <c:axId val="696959280"/>
      </c:lineChart>
      <c:catAx>
        <c:axId val="69696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959280"/>
        <c:crosses val="autoZero"/>
        <c:auto val="1"/>
        <c:lblAlgn val="ctr"/>
        <c:lblOffset val="100"/>
        <c:noMultiLvlLbl val="0"/>
      </c:catAx>
      <c:valAx>
        <c:axId val="696959280"/>
        <c:scaling>
          <c:orientation val="minMax"/>
          <c:max val="72000"/>
          <c:min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25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Agency Full-Time</a:t>
                </a:r>
                <a:r>
                  <a:rPr lang="en-US" sz="1250" b="1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Permanent Employees </a:t>
                </a:r>
              </a:p>
              <a:p>
                <a:pPr>
                  <a:defRPr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250" b="1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(excludes State DDS staff)</a:t>
                </a:r>
              </a:p>
            </c:rich>
          </c:tx>
          <c:layout>
            <c:manualLayout>
              <c:xMode val="edge"/>
              <c:yMode val="edge"/>
              <c:x val="6.6189647392509506E-4"/>
              <c:y val="0.270101827296928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960264"/>
        <c:crosses val="autoZero"/>
        <c:crossBetween val="between"/>
        <c:majorUnit val="6000"/>
      </c:valAx>
      <c:valAx>
        <c:axId val="428551272"/>
        <c:scaling>
          <c:orientation val="minMax"/>
          <c:max val="89"/>
          <c:min val="3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250" b="1" i="0" baseline="0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Beneficiaries and Recipients</a:t>
                </a:r>
                <a:endParaRPr lang="en-US" sz="1250" dirty="0"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250" b="1" i="0" baseline="0" dirty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(in millions)</a:t>
                </a:r>
                <a:endParaRPr lang="en-US" sz="125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0.96054113754055737"/>
              <c:y val="0.337527924293147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551600"/>
        <c:crosses val="max"/>
        <c:crossBetween val="between"/>
        <c:majorUnit val="5"/>
        <c:minorUnit val="1"/>
      </c:valAx>
      <c:catAx>
        <c:axId val="428551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855127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9.2721029674036823E-2"/>
          <c:y val="0.22161741711279695"/>
          <c:w val="0.78236128838178731"/>
          <c:h val="4.26910352983455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>
      <a:noFill/>
    </a:ln>
    <a:effectLst/>
  </c:spPr>
  <c:txPr>
    <a:bodyPr/>
    <a:lstStyle/>
    <a:p>
      <a:pPr>
        <a:defRPr b="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SSA</a:t>
            </a:r>
            <a:r>
              <a:rPr lang="en-US" b="1" baseline="0"/>
              <a:t> Limitation on Administrative Expense (LAE) as a Percent of Benefit Outlays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2"/>
          <c:tx>
            <c:strRef>
              <c:f>Data!$J$26</c:f>
              <c:strCache>
                <c:ptCount val="1"/>
                <c:pt idx="0">
                  <c:v>Benefit Payment Outlays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val>
            <c:numRef>
              <c:f>Data!$K$26:$Y$26</c:f>
              <c:numCache>
                <c:formatCode>_("$"* #,##0_);_("$"* \(#,##0\);_("$"* "-"??_);_(@_)</c:formatCode>
                <c:ptCount val="15"/>
                <c:pt idx="0">
                  <c:v>933841</c:v>
                </c:pt>
                <c:pt idx="1">
                  <c:v>966828</c:v>
                </c:pt>
                <c:pt idx="2">
                  <c:v>991115</c:v>
                </c:pt>
                <c:pt idx="3">
                  <c:v>1029881</c:v>
                </c:pt>
                <c:pt idx="4">
                  <c:v>1091345</c:v>
                </c:pt>
                <c:pt idx="5">
                  <c:v>1143115</c:v>
                </c:pt>
                <c:pt idx="6">
                  <c:v>1181218</c:v>
                </c:pt>
                <c:pt idx="7">
                  <c:v>1269959</c:v>
                </c:pt>
                <c:pt idx="8">
                  <c:v>1404723</c:v>
                </c:pt>
                <c:pt idx="9">
                  <c:v>1505155</c:v>
                </c:pt>
                <c:pt idx="10">
                  <c:v>1602882</c:v>
                </c:pt>
                <c:pt idx="11">
                  <c:v>1698138</c:v>
                </c:pt>
                <c:pt idx="12">
                  <c:v>1793565</c:v>
                </c:pt>
                <c:pt idx="13">
                  <c:v>1895378</c:v>
                </c:pt>
                <c:pt idx="14">
                  <c:v>1981983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C8-481D-820B-BCD8A59FF8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986000"/>
        <c:axId val="377991760"/>
      </c:barChart>
      <c:lineChart>
        <c:grouping val="standard"/>
        <c:varyColors val="0"/>
        <c:ser>
          <c:idx val="0"/>
          <c:order val="0"/>
          <c:tx>
            <c:strRef>
              <c:f>Data!$J$32</c:f>
              <c:strCache>
                <c:ptCount val="1"/>
                <c:pt idx="0">
                  <c:v>Projected percent of LAE to Benefit Payments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Data!$K$23:$AC$24</c:f>
              <c:strCache>
                <c:ptCount val="19"/>
                <c:pt idx="0">
                  <c:v>FY 15
Actual</c:v>
                </c:pt>
                <c:pt idx="1">
                  <c:v>FY 16
Actual</c:v>
                </c:pt>
                <c:pt idx="2">
                  <c:v>FY 17
Actual</c:v>
                </c:pt>
                <c:pt idx="3">
                  <c:v>FY 18
Actual</c:v>
                </c:pt>
                <c:pt idx="4">
                  <c:v>FY 19
Actual</c:v>
                </c:pt>
                <c:pt idx="5">
                  <c:v>FY 20
Actual</c:v>
                </c:pt>
                <c:pt idx="6">
                  <c:v>FY 21
Actual</c:v>
                </c:pt>
                <c:pt idx="7">
                  <c:v>FY 22
Actual</c:v>
                </c:pt>
                <c:pt idx="8">
                  <c:v>FY 23
Actual</c:v>
                </c:pt>
                <c:pt idx="9">
                  <c:v>FY 24
CR</c:v>
                </c:pt>
                <c:pt idx="10">
                  <c:v>FY 25
PB</c:v>
                </c:pt>
                <c:pt idx="11">
                  <c:v>FY 26
Est.</c:v>
                </c:pt>
                <c:pt idx="12">
                  <c:v>FY 27
Est.</c:v>
                </c:pt>
                <c:pt idx="13">
                  <c:v>FY 28
Est.</c:v>
                </c:pt>
                <c:pt idx="14">
                  <c:v>FY 29
Est.</c:v>
                </c:pt>
                <c:pt idx="15">
                  <c:v>FY 30
Est.</c:v>
                </c:pt>
                <c:pt idx="16">
                  <c:v>FY 31
Est.</c:v>
                </c:pt>
                <c:pt idx="17">
                  <c:v>FY 32
Est.</c:v>
                </c:pt>
                <c:pt idx="18">
                  <c:v>FY 33
Est.</c:v>
                </c:pt>
              </c:strCache>
            </c:strRef>
          </c:cat>
          <c:val>
            <c:numRef>
              <c:f>Data!$K$32:$Y$32</c:f>
              <c:numCache>
                <c:formatCode>0.00%</c:formatCode>
                <c:ptCount val="15"/>
                <c:pt idx="0">
                  <c:v>1.2642350250203193E-2</c:v>
                </c:pt>
                <c:pt idx="1">
                  <c:v>1.2579222984853563E-2</c:v>
                </c:pt>
                <c:pt idx="2">
                  <c:v>1.2593841279770764E-2</c:v>
                </c:pt>
                <c:pt idx="3">
                  <c:v>1.2499448965462999E-2</c:v>
                </c:pt>
                <c:pt idx="4">
                  <c:v>1.1799201902239896E-2</c:v>
                </c:pt>
                <c:pt idx="5">
                  <c:v>1.1259584556234499E-2</c:v>
                </c:pt>
                <c:pt idx="6">
                  <c:v>1.0947174865266191E-2</c:v>
                </c:pt>
                <c:pt idx="7">
                  <c:v>1.0505850976291361E-2</c:v>
                </c:pt>
                <c:pt idx="8">
                  <c:v>1.0056786996439868E-2</c:v>
                </c:pt>
                <c:pt idx="9">
                  <c:v>9.3857443253352636E-3</c:v>
                </c:pt>
                <c:pt idx="10">
                  <c:v>9.6089418934144875E-3</c:v>
                </c:pt>
                <c:pt idx="11">
                  <c:v>9.2977834186825804E-3</c:v>
                </c:pt>
                <c:pt idx="12">
                  <c:v>9.0242386653970243E-3</c:v>
                </c:pt>
                <c:pt idx="13">
                  <c:v>8.7540121426482615E-3</c:v>
                </c:pt>
                <c:pt idx="14">
                  <c:v>8.5817990701480915E-3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C8-481D-820B-BCD8A59FF83E}"/>
            </c:ext>
          </c:extLst>
        </c:ser>
        <c:ser>
          <c:idx val="2"/>
          <c:order val="1"/>
          <c:tx>
            <c:strRef>
              <c:f>Data!$J$31</c:f>
              <c:strCache>
                <c:ptCount val="1"/>
                <c:pt idx="0">
                  <c:v>Actual percent of LAE to Benefit Payments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Data!$K$23:$AC$24</c:f>
              <c:strCache>
                <c:ptCount val="19"/>
                <c:pt idx="0">
                  <c:v>FY 15
Actual</c:v>
                </c:pt>
                <c:pt idx="1">
                  <c:v>FY 16
Actual</c:v>
                </c:pt>
                <c:pt idx="2">
                  <c:v>FY 17
Actual</c:v>
                </c:pt>
                <c:pt idx="3">
                  <c:v>FY 18
Actual</c:v>
                </c:pt>
                <c:pt idx="4">
                  <c:v>FY 19
Actual</c:v>
                </c:pt>
                <c:pt idx="5">
                  <c:v>FY 20
Actual</c:v>
                </c:pt>
                <c:pt idx="6">
                  <c:v>FY 21
Actual</c:v>
                </c:pt>
                <c:pt idx="7">
                  <c:v>FY 22
Actual</c:v>
                </c:pt>
                <c:pt idx="8">
                  <c:v>FY 23
Actual</c:v>
                </c:pt>
                <c:pt idx="9">
                  <c:v>FY 24
CR</c:v>
                </c:pt>
                <c:pt idx="10">
                  <c:v>FY 25
PB</c:v>
                </c:pt>
                <c:pt idx="11">
                  <c:v>FY 26
Est.</c:v>
                </c:pt>
                <c:pt idx="12">
                  <c:v>FY 27
Est.</c:v>
                </c:pt>
                <c:pt idx="13">
                  <c:v>FY 28
Est.</c:v>
                </c:pt>
                <c:pt idx="14">
                  <c:v>FY 29
Est.</c:v>
                </c:pt>
                <c:pt idx="15">
                  <c:v>FY 30
Est.</c:v>
                </c:pt>
                <c:pt idx="16">
                  <c:v>FY 31
Est.</c:v>
                </c:pt>
                <c:pt idx="17">
                  <c:v>FY 32
Est.</c:v>
                </c:pt>
                <c:pt idx="18">
                  <c:v>FY 33
Est.</c:v>
                </c:pt>
              </c:strCache>
            </c:strRef>
          </c:cat>
          <c:val>
            <c:numRef>
              <c:f>Data!$K$32:$S$32</c:f>
              <c:numCache>
                <c:formatCode>0.00%</c:formatCode>
                <c:ptCount val="9"/>
                <c:pt idx="0">
                  <c:v>1.2642350250203193E-2</c:v>
                </c:pt>
                <c:pt idx="1">
                  <c:v>1.2579222984853563E-2</c:v>
                </c:pt>
                <c:pt idx="2">
                  <c:v>1.2593841279770764E-2</c:v>
                </c:pt>
                <c:pt idx="3">
                  <c:v>1.2499448965462999E-2</c:v>
                </c:pt>
                <c:pt idx="4">
                  <c:v>1.1799201902239896E-2</c:v>
                </c:pt>
                <c:pt idx="5">
                  <c:v>1.1259584556234499E-2</c:v>
                </c:pt>
                <c:pt idx="6">
                  <c:v>1.0947174865266191E-2</c:v>
                </c:pt>
                <c:pt idx="7">
                  <c:v>1.0505850976291361E-2</c:v>
                </c:pt>
                <c:pt idx="8">
                  <c:v>1.0056786996439868E-2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EC8-481D-820B-BCD8A59FF8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5260544"/>
        <c:axId val="695255504"/>
      </c:lineChart>
      <c:catAx>
        <c:axId val="69526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255504"/>
        <c:crosses val="autoZero"/>
        <c:auto val="1"/>
        <c:lblAlgn val="ctr"/>
        <c:lblOffset val="100"/>
        <c:noMultiLvlLbl val="0"/>
      </c:catAx>
      <c:valAx>
        <c:axId val="69525550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LAE (percent</a:t>
                </a:r>
                <a:r>
                  <a:rPr lang="en-US" baseline="0" dirty="0"/>
                  <a:t> of benefit outlays</a:t>
                </a:r>
                <a:r>
                  <a:rPr lang="en-US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260544"/>
        <c:crosses val="autoZero"/>
        <c:crossBetween val="between"/>
      </c:valAx>
      <c:valAx>
        <c:axId val="37799176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Benefit Payment Outlays (in millions)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986000"/>
        <c:crosses val="max"/>
        <c:crossBetween val="between"/>
      </c:valAx>
      <c:catAx>
        <c:axId val="377986000"/>
        <c:scaling>
          <c:orientation val="minMax"/>
        </c:scaling>
        <c:delete val="1"/>
        <c:axPos val="b"/>
        <c:majorTickMark val="out"/>
        <c:minorTickMark val="none"/>
        <c:tickLblPos val="nextTo"/>
        <c:crossAx val="3779917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Percent of Administrative Expense to Benefit Outlays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Sheet1!$B$2:$D$2</c:f>
              <c:strCache>
                <c:ptCount val="3"/>
                <c:pt idx="0">
                  <c:v>Liberty Mutual</c:v>
                </c:pt>
                <c:pt idx="1">
                  <c:v>Allstate</c:v>
                </c:pt>
                <c:pt idx="2">
                  <c:v>SSA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0.23599999999999999</c:v>
                </c:pt>
                <c:pt idx="1">
                  <c:v>0.19400000000000001</c:v>
                </c:pt>
                <c:pt idx="2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59-4188-A7E0-A823EF9AF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2633008"/>
        <c:axId val="412635528"/>
      </c:barChart>
      <c:catAx>
        <c:axId val="41263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635528"/>
        <c:crosses val="autoZero"/>
        <c:auto val="1"/>
        <c:lblAlgn val="ctr"/>
        <c:lblOffset val="100"/>
        <c:noMultiLvlLbl val="0"/>
      </c:catAx>
      <c:valAx>
        <c:axId val="412635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63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9C8BA0-0261-4573-BC04-E3331D832A02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B6320C-FEE4-4CF8-A4D5-7ECBBC0019F6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dirty="0"/>
            <a:t>Wait Time on our 1-800 Number</a:t>
          </a:r>
        </a:p>
        <a:p>
          <a:r>
            <a:rPr lang="en-US" sz="2400" b="1" dirty="0"/>
            <a:t>38</a:t>
          </a:r>
          <a:r>
            <a:rPr lang="en-US" sz="2400" dirty="0"/>
            <a:t> </a:t>
          </a:r>
          <a:r>
            <a:rPr lang="en-US" sz="2400" b="1" dirty="0"/>
            <a:t>minutes</a:t>
          </a:r>
        </a:p>
      </dgm:t>
    </dgm:pt>
    <dgm:pt modelId="{73C82CF4-ABDD-4749-9AAF-3341B1052A21}" type="parTrans" cxnId="{2DEBF322-9703-4E74-850A-10B537AD1778}">
      <dgm:prSet/>
      <dgm:spPr/>
      <dgm:t>
        <a:bodyPr/>
        <a:lstStyle/>
        <a:p>
          <a:endParaRPr lang="en-US"/>
        </a:p>
      </dgm:t>
    </dgm:pt>
    <dgm:pt modelId="{FDEDCA8D-4800-4533-A4F1-67580CAB772A}" type="sibTrans" cxnId="{2DEBF322-9703-4E74-850A-10B537AD1778}">
      <dgm:prSet/>
      <dgm:spPr>
        <a:solidFill>
          <a:schemeClr val="accent4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97EF0626-1FCC-42DC-9CF5-E415F73C3ABD}" type="pres">
      <dgm:prSet presAssocID="{A99C8BA0-0261-4573-BC04-E3331D832A02}" presName="Name0" presStyleCnt="0">
        <dgm:presLayoutVars>
          <dgm:dir/>
          <dgm:resizeHandles val="exact"/>
        </dgm:presLayoutVars>
      </dgm:prSet>
      <dgm:spPr/>
    </dgm:pt>
    <dgm:pt modelId="{4230BCD1-BFE9-4F2C-A127-88F639A90598}" type="pres">
      <dgm:prSet presAssocID="{C9B6320C-FEE4-4CF8-A4D5-7ECBBC0019F6}" presName="node" presStyleLbl="node1" presStyleIdx="0" presStyleCnt="1" custLinFactX="-21117" custLinFactNeighborX="-100000" custLinFactNeighborY="-8669">
        <dgm:presLayoutVars>
          <dgm:bulletEnabled val="1"/>
        </dgm:presLayoutVars>
      </dgm:prSet>
      <dgm:spPr/>
    </dgm:pt>
  </dgm:ptLst>
  <dgm:cxnLst>
    <dgm:cxn modelId="{2DEBF322-9703-4E74-850A-10B537AD1778}" srcId="{A99C8BA0-0261-4573-BC04-E3331D832A02}" destId="{C9B6320C-FEE4-4CF8-A4D5-7ECBBC0019F6}" srcOrd="0" destOrd="0" parTransId="{73C82CF4-ABDD-4749-9AAF-3341B1052A21}" sibTransId="{FDEDCA8D-4800-4533-A4F1-67580CAB772A}"/>
    <dgm:cxn modelId="{124EF58E-AE8D-4755-89E9-A26AAD21A360}" type="presOf" srcId="{A99C8BA0-0261-4573-BC04-E3331D832A02}" destId="{97EF0626-1FCC-42DC-9CF5-E415F73C3ABD}" srcOrd="0" destOrd="0" presId="urn:microsoft.com/office/officeart/2005/8/layout/process1"/>
    <dgm:cxn modelId="{6FA8ABE3-E7C9-4A47-9936-E8DD358DE733}" type="presOf" srcId="{C9B6320C-FEE4-4CF8-A4D5-7ECBBC0019F6}" destId="{4230BCD1-BFE9-4F2C-A127-88F639A90598}" srcOrd="0" destOrd="0" presId="urn:microsoft.com/office/officeart/2005/8/layout/process1"/>
    <dgm:cxn modelId="{D010BC11-CEBC-452C-BC40-A489813A1E68}" type="presParOf" srcId="{97EF0626-1FCC-42DC-9CF5-E415F73C3ABD}" destId="{4230BCD1-BFE9-4F2C-A127-88F639A9059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9C8BA0-0261-4573-BC04-E3331D832A02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B6320C-FEE4-4CF8-A4D5-7ECBBC0019F6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dirty="0"/>
            <a:t>Wait Time for an Initial Disability /Reconsideration Decision</a:t>
          </a:r>
        </a:p>
        <a:p>
          <a:r>
            <a:rPr lang="en-US" sz="2400" b="1" dirty="0"/>
            <a:t>228 days/223 days</a:t>
          </a:r>
        </a:p>
      </dgm:t>
    </dgm:pt>
    <dgm:pt modelId="{73C82CF4-ABDD-4749-9AAF-3341B1052A21}" type="parTrans" cxnId="{2DEBF322-9703-4E74-850A-10B537AD1778}">
      <dgm:prSet/>
      <dgm:spPr/>
      <dgm:t>
        <a:bodyPr/>
        <a:lstStyle/>
        <a:p>
          <a:endParaRPr lang="en-US"/>
        </a:p>
      </dgm:t>
    </dgm:pt>
    <dgm:pt modelId="{FDEDCA8D-4800-4533-A4F1-67580CAB772A}" type="sibTrans" cxnId="{2DEBF322-9703-4E74-850A-10B537AD1778}">
      <dgm:prSet/>
      <dgm:spPr>
        <a:solidFill>
          <a:schemeClr val="accent4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97EF0626-1FCC-42DC-9CF5-E415F73C3ABD}" type="pres">
      <dgm:prSet presAssocID="{A99C8BA0-0261-4573-BC04-E3331D832A02}" presName="Name0" presStyleCnt="0">
        <dgm:presLayoutVars>
          <dgm:dir/>
          <dgm:resizeHandles val="exact"/>
        </dgm:presLayoutVars>
      </dgm:prSet>
      <dgm:spPr/>
    </dgm:pt>
    <dgm:pt modelId="{4230BCD1-BFE9-4F2C-A127-88F639A90598}" type="pres">
      <dgm:prSet presAssocID="{C9B6320C-FEE4-4CF8-A4D5-7ECBBC0019F6}" presName="node" presStyleLbl="node1" presStyleIdx="0" presStyleCnt="1">
        <dgm:presLayoutVars>
          <dgm:bulletEnabled val="1"/>
        </dgm:presLayoutVars>
      </dgm:prSet>
      <dgm:spPr/>
    </dgm:pt>
  </dgm:ptLst>
  <dgm:cxnLst>
    <dgm:cxn modelId="{2DEBF322-9703-4E74-850A-10B537AD1778}" srcId="{A99C8BA0-0261-4573-BC04-E3331D832A02}" destId="{C9B6320C-FEE4-4CF8-A4D5-7ECBBC0019F6}" srcOrd="0" destOrd="0" parTransId="{73C82CF4-ABDD-4749-9AAF-3341B1052A21}" sibTransId="{FDEDCA8D-4800-4533-A4F1-67580CAB772A}"/>
    <dgm:cxn modelId="{124EF58E-AE8D-4755-89E9-A26AAD21A360}" type="presOf" srcId="{A99C8BA0-0261-4573-BC04-E3331D832A02}" destId="{97EF0626-1FCC-42DC-9CF5-E415F73C3ABD}" srcOrd="0" destOrd="0" presId="urn:microsoft.com/office/officeart/2005/8/layout/process1"/>
    <dgm:cxn modelId="{6FA8ABE3-E7C9-4A47-9936-E8DD358DE733}" type="presOf" srcId="{C9B6320C-FEE4-4CF8-A4D5-7ECBBC0019F6}" destId="{4230BCD1-BFE9-4F2C-A127-88F639A90598}" srcOrd="0" destOrd="0" presId="urn:microsoft.com/office/officeart/2005/8/layout/process1"/>
    <dgm:cxn modelId="{D010BC11-CEBC-452C-BC40-A489813A1E68}" type="presParOf" srcId="{97EF0626-1FCC-42DC-9CF5-E415F73C3ABD}" destId="{4230BCD1-BFE9-4F2C-A127-88F639A9059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9C8BA0-0261-4573-BC04-E3331D832A02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B6320C-FEE4-4CF8-A4D5-7ECBBC0019F6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dirty="0"/>
            <a:t>Wait Time for a Hearing Decision</a:t>
          </a:r>
        </a:p>
        <a:p>
          <a:r>
            <a:rPr lang="en-US" sz="2400" b="1" dirty="0"/>
            <a:t>365 days</a:t>
          </a:r>
        </a:p>
      </dgm:t>
    </dgm:pt>
    <dgm:pt modelId="{73C82CF4-ABDD-4749-9AAF-3341B1052A21}" type="parTrans" cxnId="{2DEBF322-9703-4E74-850A-10B537AD1778}">
      <dgm:prSet/>
      <dgm:spPr/>
      <dgm:t>
        <a:bodyPr/>
        <a:lstStyle/>
        <a:p>
          <a:endParaRPr lang="en-US"/>
        </a:p>
      </dgm:t>
    </dgm:pt>
    <dgm:pt modelId="{FDEDCA8D-4800-4533-A4F1-67580CAB772A}" type="sibTrans" cxnId="{2DEBF322-9703-4E74-850A-10B537AD1778}">
      <dgm:prSet/>
      <dgm:spPr>
        <a:solidFill>
          <a:schemeClr val="accent4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97EF0626-1FCC-42DC-9CF5-E415F73C3ABD}" type="pres">
      <dgm:prSet presAssocID="{A99C8BA0-0261-4573-BC04-E3331D832A02}" presName="Name0" presStyleCnt="0">
        <dgm:presLayoutVars>
          <dgm:dir/>
          <dgm:resizeHandles val="exact"/>
        </dgm:presLayoutVars>
      </dgm:prSet>
      <dgm:spPr/>
    </dgm:pt>
    <dgm:pt modelId="{4230BCD1-BFE9-4F2C-A127-88F639A90598}" type="pres">
      <dgm:prSet presAssocID="{C9B6320C-FEE4-4CF8-A4D5-7ECBBC0019F6}" presName="node" presStyleLbl="node1" presStyleIdx="0" presStyleCnt="1">
        <dgm:presLayoutVars>
          <dgm:bulletEnabled val="1"/>
        </dgm:presLayoutVars>
      </dgm:prSet>
      <dgm:spPr/>
    </dgm:pt>
  </dgm:ptLst>
  <dgm:cxnLst>
    <dgm:cxn modelId="{2DEBF322-9703-4E74-850A-10B537AD1778}" srcId="{A99C8BA0-0261-4573-BC04-E3331D832A02}" destId="{C9B6320C-FEE4-4CF8-A4D5-7ECBBC0019F6}" srcOrd="0" destOrd="0" parTransId="{73C82CF4-ABDD-4749-9AAF-3341B1052A21}" sibTransId="{FDEDCA8D-4800-4533-A4F1-67580CAB772A}"/>
    <dgm:cxn modelId="{124EF58E-AE8D-4755-89E9-A26AAD21A360}" type="presOf" srcId="{A99C8BA0-0261-4573-BC04-E3331D832A02}" destId="{97EF0626-1FCC-42DC-9CF5-E415F73C3ABD}" srcOrd="0" destOrd="0" presId="urn:microsoft.com/office/officeart/2005/8/layout/process1"/>
    <dgm:cxn modelId="{6FA8ABE3-E7C9-4A47-9936-E8DD358DE733}" type="presOf" srcId="{C9B6320C-FEE4-4CF8-A4D5-7ECBBC0019F6}" destId="{4230BCD1-BFE9-4F2C-A127-88F639A90598}" srcOrd="0" destOrd="0" presId="urn:microsoft.com/office/officeart/2005/8/layout/process1"/>
    <dgm:cxn modelId="{D010BC11-CEBC-452C-BC40-A489813A1E68}" type="presParOf" srcId="{97EF0626-1FCC-42DC-9CF5-E415F73C3ABD}" destId="{4230BCD1-BFE9-4F2C-A127-88F639A9059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9C8BA0-0261-4573-BC04-E3331D832A02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B6320C-FEE4-4CF8-A4D5-7ECBBC0019F6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dirty="0"/>
            <a:t>Wait Time on our 1-800 Number</a:t>
          </a:r>
        </a:p>
        <a:p>
          <a:r>
            <a:rPr lang="en-US" sz="2400" b="1" dirty="0"/>
            <a:t>38</a:t>
          </a:r>
          <a:r>
            <a:rPr lang="en-US" sz="2400" dirty="0"/>
            <a:t> </a:t>
          </a:r>
          <a:r>
            <a:rPr lang="en-US" sz="2400" b="1" dirty="0"/>
            <a:t>minutes</a:t>
          </a:r>
        </a:p>
      </dgm:t>
    </dgm:pt>
    <dgm:pt modelId="{73C82CF4-ABDD-4749-9AAF-3341B1052A21}" type="parTrans" cxnId="{2DEBF322-9703-4E74-850A-10B537AD1778}">
      <dgm:prSet/>
      <dgm:spPr/>
      <dgm:t>
        <a:bodyPr/>
        <a:lstStyle/>
        <a:p>
          <a:endParaRPr lang="en-US"/>
        </a:p>
      </dgm:t>
    </dgm:pt>
    <dgm:pt modelId="{FDEDCA8D-4800-4533-A4F1-67580CAB772A}" type="sibTrans" cxnId="{2DEBF322-9703-4E74-850A-10B537AD1778}">
      <dgm:prSet/>
      <dgm:spPr>
        <a:solidFill>
          <a:schemeClr val="accent4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318416F6-169B-4A06-A953-195100513047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dirty="0"/>
            <a:t>Wait Time on our 1-800 Number</a:t>
          </a:r>
        </a:p>
        <a:p>
          <a:r>
            <a:rPr lang="en-US" sz="2400" b="1" dirty="0"/>
            <a:t>5 minutes</a:t>
          </a:r>
        </a:p>
      </dgm:t>
    </dgm:pt>
    <dgm:pt modelId="{0D887878-5298-474F-8241-C94041298FFB}" type="parTrans" cxnId="{54E819B4-5879-404C-8C70-B739E073CB44}">
      <dgm:prSet/>
      <dgm:spPr/>
      <dgm:t>
        <a:bodyPr/>
        <a:lstStyle/>
        <a:p>
          <a:endParaRPr lang="en-US"/>
        </a:p>
      </dgm:t>
    </dgm:pt>
    <dgm:pt modelId="{1C42EBC7-23C7-4723-9392-6F15A91B0A34}" type="sibTrans" cxnId="{54E819B4-5879-404C-8C70-B739E073CB44}">
      <dgm:prSet/>
      <dgm:spPr/>
      <dgm:t>
        <a:bodyPr/>
        <a:lstStyle/>
        <a:p>
          <a:endParaRPr lang="en-US"/>
        </a:p>
      </dgm:t>
    </dgm:pt>
    <dgm:pt modelId="{97EF0626-1FCC-42DC-9CF5-E415F73C3ABD}" type="pres">
      <dgm:prSet presAssocID="{A99C8BA0-0261-4573-BC04-E3331D832A02}" presName="Name0" presStyleCnt="0">
        <dgm:presLayoutVars>
          <dgm:dir/>
          <dgm:resizeHandles val="exact"/>
        </dgm:presLayoutVars>
      </dgm:prSet>
      <dgm:spPr/>
    </dgm:pt>
    <dgm:pt modelId="{4230BCD1-BFE9-4F2C-A127-88F639A90598}" type="pres">
      <dgm:prSet presAssocID="{C9B6320C-FEE4-4CF8-A4D5-7ECBBC0019F6}" presName="node" presStyleLbl="node1" presStyleIdx="0" presStyleCnt="2" custLinFactX="-21117" custLinFactNeighborX="-100000" custLinFactNeighborY="-8669">
        <dgm:presLayoutVars>
          <dgm:bulletEnabled val="1"/>
        </dgm:presLayoutVars>
      </dgm:prSet>
      <dgm:spPr/>
    </dgm:pt>
    <dgm:pt modelId="{E975B730-7255-4590-9F16-4EFDAAD8985B}" type="pres">
      <dgm:prSet presAssocID="{FDEDCA8D-4800-4533-A4F1-67580CAB772A}" presName="sibTrans" presStyleLbl="sibTrans2D1" presStyleIdx="0" presStyleCnt="1"/>
      <dgm:spPr/>
    </dgm:pt>
    <dgm:pt modelId="{3DAE49C5-214B-4B48-8656-20A9B023A9DA}" type="pres">
      <dgm:prSet presAssocID="{FDEDCA8D-4800-4533-A4F1-67580CAB772A}" presName="connectorText" presStyleLbl="sibTrans2D1" presStyleIdx="0" presStyleCnt="1"/>
      <dgm:spPr/>
    </dgm:pt>
    <dgm:pt modelId="{AFC49C87-B58F-4988-83E4-A147DE4A525C}" type="pres">
      <dgm:prSet presAssocID="{318416F6-169B-4A06-A953-195100513047}" presName="node" presStyleLbl="node1" presStyleIdx="1" presStyleCnt="2" custLinFactNeighborX="411" custLinFactNeighborY="-1664">
        <dgm:presLayoutVars>
          <dgm:bulletEnabled val="1"/>
        </dgm:presLayoutVars>
      </dgm:prSet>
      <dgm:spPr/>
    </dgm:pt>
  </dgm:ptLst>
  <dgm:cxnLst>
    <dgm:cxn modelId="{1D3B2916-1D0E-4984-9C31-805B3DEF941B}" type="presOf" srcId="{318416F6-169B-4A06-A953-195100513047}" destId="{AFC49C87-B58F-4988-83E4-A147DE4A525C}" srcOrd="0" destOrd="0" presId="urn:microsoft.com/office/officeart/2005/8/layout/process1"/>
    <dgm:cxn modelId="{2DEBF322-9703-4E74-850A-10B537AD1778}" srcId="{A99C8BA0-0261-4573-BC04-E3331D832A02}" destId="{C9B6320C-FEE4-4CF8-A4D5-7ECBBC0019F6}" srcOrd="0" destOrd="0" parTransId="{73C82CF4-ABDD-4749-9AAF-3341B1052A21}" sibTransId="{FDEDCA8D-4800-4533-A4F1-67580CAB772A}"/>
    <dgm:cxn modelId="{CC1E3564-D667-4F19-951D-C94332504A99}" type="presOf" srcId="{FDEDCA8D-4800-4533-A4F1-67580CAB772A}" destId="{E975B730-7255-4590-9F16-4EFDAAD8985B}" srcOrd="0" destOrd="0" presId="urn:microsoft.com/office/officeart/2005/8/layout/process1"/>
    <dgm:cxn modelId="{359D3F73-85B5-4F1E-B562-61E4ACEA8893}" type="presOf" srcId="{FDEDCA8D-4800-4533-A4F1-67580CAB772A}" destId="{3DAE49C5-214B-4B48-8656-20A9B023A9DA}" srcOrd="1" destOrd="0" presId="urn:microsoft.com/office/officeart/2005/8/layout/process1"/>
    <dgm:cxn modelId="{124EF58E-AE8D-4755-89E9-A26AAD21A360}" type="presOf" srcId="{A99C8BA0-0261-4573-BC04-E3331D832A02}" destId="{97EF0626-1FCC-42DC-9CF5-E415F73C3ABD}" srcOrd="0" destOrd="0" presId="urn:microsoft.com/office/officeart/2005/8/layout/process1"/>
    <dgm:cxn modelId="{54E819B4-5879-404C-8C70-B739E073CB44}" srcId="{A99C8BA0-0261-4573-BC04-E3331D832A02}" destId="{318416F6-169B-4A06-A953-195100513047}" srcOrd="1" destOrd="0" parTransId="{0D887878-5298-474F-8241-C94041298FFB}" sibTransId="{1C42EBC7-23C7-4723-9392-6F15A91B0A34}"/>
    <dgm:cxn modelId="{6FA8ABE3-E7C9-4A47-9936-E8DD358DE733}" type="presOf" srcId="{C9B6320C-FEE4-4CF8-A4D5-7ECBBC0019F6}" destId="{4230BCD1-BFE9-4F2C-A127-88F639A90598}" srcOrd="0" destOrd="0" presId="urn:microsoft.com/office/officeart/2005/8/layout/process1"/>
    <dgm:cxn modelId="{D010BC11-CEBC-452C-BC40-A489813A1E68}" type="presParOf" srcId="{97EF0626-1FCC-42DC-9CF5-E415F73C3ABD}" destId="{4230BCD1-BFE9-4F2C-A127-88F639A90598}" srcOrd="0" destOrd="0" presId="urn:microsoft.com/office/officeart/2005/8/layout/process1"/>
    <dgm:cxn modelId="{A88E9BD3-B922-4143-95EC-66320E5B4AA1}" type="presParOf" srcId="{97EF0626-1FCC-42DC-9CF5-E415F73C3ABD}" destId="{E975B730-7255-4590-9F16-4EFDAAD8985B}" srcOrd="1" destOrd="0" presId="urn:microsoft.com/office/officeart/2005/8/layout/process1"/>
    <dgm:cxn modelId="{264B9559-6775-4B7A-BAEE-02DE154AEDCC}" type="presParOf" srcId="{E975B730-7255-4590-9F16-4EFDAAD8985B}" destId="{3DAE49C5-214B-4B48-8656-20A9B023A9DA}" srcOrd="0" destOrd="0" presId="urn:microsoft.com/office/officeart/2005/8/layout/process1"/>
    <dgm:cxn modelId="{10132AC7-97FF-45A0-8D92-61A72DFE564F}" type="presParOf" srcId="{97EF0626-1FCC-42DC-9CF5-E415F73C3ABD}" destId="{AFC49C87-B58F-4988-83E4-A147DE4A525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9C8BA0-0261-4573-BC04-E3331D832A02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B6320C-FEE4-4CF8-A4D5-7ECBBC0019F6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dirty="0"/>
            <a:t>Wait Time for an Initial Disability /Reconsideration Decision</a:t>
          </a:r>
        </a:p>
        <a:p>
          <a:r>
            <a:rPr lang="en-US" sz="2400" b="1" dirty="0"/>
            <a:t>228 days/223 days</a:t>
          </a:r>
        </a:p>
      </dgm:t>
    </dgm:pt>
    <dgm:pt modelId="{73C82CF4-ABDD-4749-9AAF-3341B1052A21}" type="parTrans" cxnId="{2DEBF322-9703-4E74-850A-10B537AD1778}">
      <dgm:prSet/>
      <dgm:spPr/>
      <dgm:t>
        <a:bodyPr/>
        <a:lstStyle/>
        <a:p>
          <a:endParaRPr lang="en-US"/>
        </a:p>
      </dgm:t>
    </dgm:pt>
    <dgm:pt modelId="{FDEDCA8D-4800-4533-A4F1-67580CAB772A}" type="sibTrans" cxnId="{2DEBF322-9703-4E74-850A-10B537AD1778}">
      <dgm:prSet/>
      <dgm:spPr>
        <a:solidFill>
          <a:schemeClr val="accent4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318416F6-169B-4A06-A953-195100513047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dirty="0"/>
            <a:t>Wait Time for an Initial Disability /Reconsideration Decision</a:t>
          </a:r>
        </a:p>
        <a:p>
          <a:r>
            <a:rPr lang="en-US" sz="2400" b="1" dirty="0"/>
            <a:t>120 days/120 days</a:t>
          </a:r>
        </a:p>
      </dgm:t>
    </dgm:pt>
    <dgm:pt modelId="{0D887878-5298-474F-8241-C94041298FFB}" type="parTrans" cxnId="{54E819B4-5879-404C-8C70-B739E073CB44}">
      <dgm:prSet/>
      <dgm:spPr/>
      <dgm:t>
        <a:bodyPr/>
        <a:lstStyle/>
        <a:p>
          <a:endParaRPr lang="en-US"/>
        </a:p>
      </dgm:t>
    </dgm:pt>
    <dgm:pt modelId="{1C42EBC7-23C7-4723-9392-6F15A91B0A34}" type="sibTrans" cxnId="{54E819B4-5879-404C-8C70-B739E073CB44}">
      <dgm:prSet/>
      <dgm:spPr/>
      <dgm:t>
        <a:bodyPr/>
        <a:lstStyle/>
        <a:p>
          <a:endParaRPr lang="en-US"/>
        </a:p>
      </dgm:t>
    </dgm:pt>
    <dgm:pt modelId="{97EF0626-1FCC-42DC-9CF5-E415F73C3ABD}" type="pres">
      <dgm:prSet presAssocID="{A99C8BA0-0261-4573-BC04-E3331D832A02}" presName="Name0" presStyleCnt="0">
        <dgm:presLayoutVars>
          <dgm:dir/>
          <dgm:resizeHandles val="exact"/>
        </dgm:presLayoutVars>
      </dgm:prSet>
      <dgm:spPr/>
    </dgm:pt>
    <dgm:pt modelId="{4230BCD1-BFE9-4F2C-A127-88F639A90598}" type="pres">
      <dgm:prSet presAssocID="{C9B6320C-FEE4-4CF8-A4D5-7ECBBC0019F6}" presName="node" presStyleLbl="node1" presStyleIdx="0" presStyleCnt="2">
        <dgm:presLayoutVars>
          <dgm:bulletEnabled val="1"/>
        </dgm:presLayoutVars>
      </dgm:prSet>
      <dgm:spPr/>
    </dgm:pt>
    <dgm:pt modelId="{E975B730-7255-4590-9F16-4EFDAAD8985B}" type="pres">
      <dgm:prSet presAssocID="{FDEDCA8D-4800-4533-A4F1-67580CAB772A}" presName="sibTrans" presStyleLbl="sibTrans2D1" presStyleIdx="0" presStyleCnt="1"/>
      <dgm:spPr/>
    </dgm:pt>
    <dgm:pt modelId="{3DAE49C5-214B-4B48-8656-20A9B023A9DA}" type="pres">
      <dgm:prSet presAssocID="{FDEDCA8D-4800-4533-A4F1-67580CAB772A}" presName="connectorText" presStyleLbl="sibTrans2D1" presStyleIdx="0" presStyleCnt="1"/>
      <dgm:spPr/>
    </dgm:pt>
    <dgm:pt modelId="{AFC49C87-B58F-4988-83E4-A147DE4A525C}" type="pres">
      <dgm:prSet presAssocID="{318416F6-169B-4A06-A953-195100513047}" presName="node" presStyleLbl="node1" presStyleIdx="1" presStyleCnt="2">
        <dgm:presLayoutVars>
          <dgm:bulletEnabled val="1"/>
        </dgm:presLayoutVars>
      </dgm:prSet>
      <dgm:spPr/>
    </dgm:pt>
  </dgm:ptLst>
  <dgm:cxnLst>
    <dgm:cxn modelId="{1D3B2916-1D0E-4984-9C31-805B3DEF941B}" type="presOf" srcId="{318416F6-169B-4A06-A953-195100513047}" destId="{AFC49C87-B58F-4988-83E4-A147DE4A525C}" srcOrd="0" destOrd="0" presId="urn:microsoft.com/office/officeart/2005/8/layout/process1"/>
    <dgm:cxn modelId="{2DEBF322-9703-4E74-850A-10B537AD1778}" srcId="{A99C8BA0-0261-4573-BC04-E3331D832A02}" destId="{C9B6320C-FEE4-4CF8-A4D5-7ECBBC0019F6}" srcOrd="0" destOrd="0" parTransId="{73C82CF4-ABDD-4749-9AAF-3341B1052A21}" sibTransId="{FDEDCA8D-4800-4533-A4F1-67580CAB772A}"/>
    <dgm:cxn modelId="{CC1E3564-D667-4F19-951D-C94332504A99}" type="presOf" srcId="{FDEDCA8D-4800-4533-A4F1-67580CAB772A}" destId="{E975B730-7255-4590-9F16-4EFDAAD8985B}" srcOrd="0" destOrd="0" presId="urn:microsoft.com/office/officeart/2005/8/layout/process1"/>
    <dgm:cxn modelId="{359D3F73-85B5-4F1E-B562-61E4ACEA8893}" type="presOf" srcId="{FDEDCA8D-4800-4533-A4F1-67580CAB772A}" destId="{3DAE49C5-214B-4B48-8656-20A9B023A9DA}" srcOrd="1" destOrd="0" presId="urn:microsoft.com/office/officeart/2005/8/layout/process1"/>
    <dgm:cxn modelId="{124EF58E-AE8D-4755-89E9-A26AAD21A360}" type="presOf" srcId="{A99C8BA0-0261-4573-BC04-E3331D832A02}" destId="{97EF0626-1FCC-42DC-9CF5-E415F73C3ABD}" srcOrd="0" destOrd="0" presId="urn:microsoft.com/office/officeart/2005/8/layout/process1"/>
    <dgm:cxn modelId="{54E819B4-5879-404C-8C70-B739E073CB44}" srcId="{A99C8BA0-0261-4573-BC04-E3331D832A02}" destId="{318416F6-169B-4A06-A953-195100513047}" srcOrd="1" destOrd="0" parTransId="{0D887878-5298-474F-8241-C94041298FFB}" sibTransId="{1C42EBC7-23C7-4723-9392-6F15A91B0A34}"/>
    <dgm:cxn modelId="{6FA8ABE3-E7C9-4A47-9936-E8DD358DE733}" type="presOf" srcId="{C9B6320C-FEE4-4CF8-A4D5-7ECBBC0019F6}" destId="{4230BCD1-BFE9-4F2C-A127-88F639A90598}" srcOrd="0" destOrd="0" presId="urn:microsoft.com/office/officeart/2005/8/layout/process1"/>
    <dgm:cxn modelId="{D010BC11-CEBC-452C-BC40-A489813A1E68}" type="presParOf" srcId="{97EF0626-1FCC-42DC-9CF5-E415F73C3ABD}" destId="{4230BCD1-BFE9-4F2C-A127-88F639A90598}" srcOrd="0" destOrd="0" presId="urn:microsoft.com/office/officeart/2005/8/layout/process1"/>
    <dgm:cxn modelId="{A88E9BD3-B922-4143-95EC-66320E5B4AA1}" type="presParOf" srcId="{97EF0626-1FCC-42DC-9CF5-E415F73C3ABD}" destId="{E975B730-7255-4590-9F16-4EFDAAD8985B}" srcOrd="1" destOrd="0" presId="urn:microsoft.com/office/officeart/2005/8/layout/process1"/>
    <dgm:cxn modelId="{264B9559-6775-4B7A-BAEE-02DE154AEDCC}" type="presParOf" srcId="{E975B730-7255-4590-9F16-4EFDAAD8985B}" destId="{3DAE49C5-214B-4B48-8656-20A9B023A9DA}" srcOrd="0" destOrd="0" presId="urn:microsoft.com/office/officeart/2005/8/layout/process1"/>
    <dgm:cxn modelId="{10132AC7-97FF-45A0-8D92-61A72DFE564F}" type="presParOf" srcId="{97EF0626-1FCC-42DC-9CF5-E415F73C3ABD}" destId="{AFC49C87-B58F-4988-83E4-A147DE4A525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9C8BA0-0261-4573-BC04-E3331D832A02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B6320C-FEE4-4CF8-A4D5-7ECBBC0019F6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dirty="0"/>
            <a:t>Wait Time for a Hearing Decision</a:t>
          </a:r>
        </a:p>
        <a:p>
          <a:r>
            <a:rPr lang="en-US" sz="2400" b="1" dirty="0"/>
            <a:t>365 days</a:t>
          </a:r>
        </a:p>
      </dgm:t>
    </dgm:pt>
    <dgm:pt modelId="{73C82CF4-ABDD-4749-9AAF-3341B1052A21}" type="parTrans" cxnId="{2DEBF322-9703-4E74-850A-10B537AD1778}">
      <dgm:prSet/>
      <dgm:spPr/>
      <dgm:t>
        <a:bodyPr/>
        <a:lstStyle/>
        <a:p>
          <a:endParaRPr lang="en-US"/>
        </a:p>
      </dgm:t>
    </dgm:pt>
    <dgm:pt modelId="{FDEDCA8D-4800-4533-A4F1-67580CAB772A}" type="sibTrans" cxnId="{2DEBF322-9703-4E74-850A-10B537AD1778}">
      <dgm:prSet/>
      <dgm:spPr>
        <a:solidFill>
          <a:schemeClr val="accent4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318416F6-169B-4A06-A953-195100513047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dirty="0"/>
            <a:t>Wait Time for a Hearing Decision</a:t>
          </a:r>
        </a:p>
        <a:p>
          <a:r>
            <a:rPr lang="en-US" sz="2400" b="1" dirty="0"/>
            <a:t>270 days</a:t>
          </a:r>
        </a:p>
      </dgm:t>
    </dgm:pt>
    <dgm:pt modelId="{0D887878-5298-474F-8241-C94041298FFB}" type="parTrans" cxnId="{54E819B4-5879-404C-8C70-B739E073CB44}">
      <dgm:prSet/>
      <dgm:spPr/>
      <dgm:t>
        <a:bodyPr/>
        <a:lstStyle/>
        <a:p>
          <a:endParaRPr lang="en-US"/>
        </a:p>
      </dgm:t>
    </dgm:pt>
    <dgm:pt modelId="{1C42EBC7-23C7-4723-9392-6F15A91B0A34}" type="sibTrans" cxnId="{54E819B4-5879-404C-8C70-B739E073CB44}">
      <dgm:prSet/>
      <dgm:spPr/>
      <dgm:t>
        <a:bodyPr/>
        <a:lstStyle/>
        <a:p>
          <a:endParaRPr lang="en-US"/>
        </a:p>
      </dgm:t>
    </dgm:pt>
    <dgm:pt modelId="{97EF0626-1FCC-42DC-9CF5-E415F73C3ABD}" type="pres">
      <dgm:prSet presAssocID="{A99C8BA0-0261-4573-BC04-E3331D832A02}" presName="Name0" presStyleCnt="0">
        <dgm:presLayoutVars>
          <dgm:dir/>
          <dgm:resizeHandles val="exact"/>
        </dgm:presLayoutVars>
      </dgm:prSet>
      <dgm:spPr/>
    </dgm:pt>
    <dgm:pt modelId="{4230BCD1-BFE9-4F2C-A127-88F639A90598}" type="pres">
      <dgm:prSet presAssocID="{C9B6320C-FEE4-4CF8-A4D5-7ECBBC0019F6}" presName="node" presStyleLbl="node1" presStyleIdx="0" presStyleCnt="2">
        <dgm:presLayoutVars>
          <dgm:bulletEnabled val="1"/>
        </dgm:presLayoutVars>
      </dgm:prSet>
      <dgm:spPr/>
    </dgm:pt>
    <dgm:pt modelId="{E975B730-7255-4590-9F16-4EFDAAD8985B}" type="pres">
      <dgm:prSet presAssocID="{FDEDCA8D-4800-4533-A4F1-67580CAB772A}" presName="sibTrans" presStyleLbl="sibTrans2D1" presStyleIdx="0" presStyleCnt="1"/>
      <dgm:spPr/>
    </dgm:pt>
    <dgm:pt modelId="{3DAE49C5-214B-4B48-8656-20A9B023A9DA}" type="pres">
      <dgm:prSet presAssocID="{FDEDCA8D-4800-4533-A4F1-67580CAB772A}" presName="connectorText" presStyleLbl="sibTrans2D1" presStyleIdx="0" presStyleCnt="1"/>
      <dgm:spPr/>
    </dgm:pt>
    <dgm:pt modelId="{AFC49C87-B58F-4988-83E4-A147DE4A525C}" type="pres">
      <dgm:prSet presAssocID="{318416F6-169B-4A06-A953-195100513047}" presName="node" presStyleLbl="node1" presStyleIdx="1" presStyleCnt="2">
        <dgm:presLayoutVars>
          <dgm:bulletEnabled val="1"/>
        </dgm:presLayoutVars>
      </dgm:prSet>
      <dgm:spPr/>
    </dgm:pt>
  </dgm:ptLst>
  <dgm:cxnLst>
    <dgm:cxn modelId="{1D3B2916-1D0E-4984-9C31-805B3DEF941B}" type="presOf" srcId="{318416F6-169B-4A06-A953-195100513047}" destId="{AFC49C87-B58F-4988-83E4-A147DE4A525C}" srcOrd="0" destOrd="0" presId="urn:microsoft.com/office/officeart/2005/8/layout/process1"/>
    <dgm:cxn modelId="{2DEBF322-9703-4E74-850A-10B537AD1778}" srcId="{A99C8BA0-0261-4573-BC04-E3331D832A02}" destId="{C9B6320C-FEE4-4CF8-A4D5-7ECBBC0019F6}" srcOrd="0" destOrd="0" parTransId="{73C82CF4-ABDD-4749-9AAF-3341B1052A21}" sibTransId="{FDEDCA8D-4800-4533-A4F1-67580CAB772A}"/>
    <dgm:cxn modelId="{CC1E3564-D667-4F19-951D-C94332504A99}" type="presOf" srcId="{FDEDCA8D-4800-4533-A4F1-67580CAB772A}" destId="{E975B730-7255-4590-9F16-4EFDAAD8985B}" srcOrd="0" destOrd="0" presId="urn:microsoft.com/office/officeart/2005/8/layout/process1"/>
    <dgm:cxn modelId="{359D3F73-85B5-4F1E-B562-61E4ACEA8893}" type="presOf" srcId="{FDEDCA8D-4800-4533-A4F1-67580CAB772A}" destId="{3DAE49C5-214B-4B48-8656-20A9B023A9DA}" srcOrd="1" destOrd="0" presId="urn:microsoft.com/office/officeart/2005/8/layout/process1"/>
    <dgm:cxn modelId="{124EF58E-AE8D-4755-89E9-A26AAD21A360}" type="presOf" srcId="{A99C8BA0-0261-4573-BC04-E3331D832A02}" destId="{97EF0626-1FCC-42DC-9CF5-E415F73C3ABD}" srcOrd="0" destOrd="0" presId="urn:microsoft.com/office/officeart/2005/8/layout/process1"/>
    <dgm:cxn modelId="{54E819B4-5879-404C-8C70-B739E073CB44}" srcId="{A99C8BA0-0261-4573-BC04-E3331D832A02}" destId="{318416F6-169B-4A06-A953-195100513047}" srcOrd="1" destOrd="0" parTransId="{0D887878-5298-474F-8241-C94041298FFB}" sibTransId="{1C42EBC7-23C7-4723-9392-6F15A91B0A34}"/>
    <dgm:cxn modelId="{6FA8ABE3-E7C9-4A47-9936-E8DD358DE733}" type="presOf" srcId="{C9B6320C-FEE4-4CF8-A4D5-7ECBBC0019F6}" destId="{4230BCD1-BFE9-4F2C-A127-88F639A90598}" srcOrd="0" destOrd="0" presId="urn:microsoft.com/office/officeart/2005/8/layout/process1"/>
    <dgm:cxn modelId="{D010BC11-CEBC-452C-BC40-A489813A1E68}" type="presParOf" srcId="{97EF0626-1FCC-42DC-9CF5-E415F73C3ABD}" destId="{4230BCD1-BFE9-4F2C-A127-88F639A90598}" srcOrd="0" destOrd="0" presId="urn:microsoft.com/office/officeart/2005/8/layout/process1"/>
    <dgm:cxn modelId="{A88E9BD3-B922-4143-95EC-66320E5B4AA1}" type="presParOf" srcId="{97EF0626-1FCC-42DC-9CF5-E415F73C3ABD}" destId="{E975B730-7255-4590-9F16-4EFDAAD8985B}" srcOrd="1" destOrd="0" presId="urn:microsoft.com/office/officeart/2005/8/layout/process1"/>
    <dgm:cxn modelId="{264B9559-6775-4B7A-BAEE-02DE154AEDCC}" type="presParOf" srcId="{E975B730-7255-4590-9F16-4EFDAAD8985B}" destId="{3DAE49C5-214B-4B48-8656-20A9B023A9DA}" srcOrd="0" destOrd="0" presId="urn:microsoft.com/office/officeart/2005/8/layout/process1"/>
    <dgm:cxn modelId="{10132AC7-97FF-45A0-8D92-61A72DFE564F}" type="presParOf" srcId="{97EF0626-1FCC-42DC-9CF5-E415F73C3ABD}" destId="{AFC49C87-B58F-4988-83E4-A147DE4A525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0BCD1-BFE9-4F2C-A127-88F639A90598}">
      <dsp:nvSpPr>
        <dsp:cNvPr id="0" name=""/>
        <dsp:cNvSpPr/>
      </dsp:nvSpPr>
      <dsp:spPr>
        <a:xfrm>
          <a:off x="0" y="0"/>
          <a:ext cx="10495071" cy="998536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Wait Time on our 1-800 Number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38</a:t>
          </a:r>
          <a:r>
            <a:rPr lang="en-US" sz="2400" kern="1200" dirty="0"/>
            <a:t> </a:t>
          </a:r>
          <a:r>
            <a:rPr lang="en-US" sz="2400" b="1" kern="1200" dirty="0"/>
            <a:t>minutes</a:t>
          </a:r>
        </a:p>
      </dsp:txBody>
      <dsp:txXfrm>
        <a:off x="29246" y="29246"/>
        <a:ext cx="10436579" cy="9400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0BCD1-BFE9-4F2C-A127-88F639A90598}">
      <dsp:nvSpPr>
        <dsp:cNvPr id="0" name=""/>
        <dsp:cNvSpPr/>
      </dsp:nvSpPr>
      <dsp:spPr>
        <a:xfrm>
          <a:off x="5134" y="0"/>
          <a:ext cx="10505330" cy="1208144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Wait Time for an Initial Disability /Reconsideration Decision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228 days/223 days</a:t>
          </a:r>
        </a:p>
      </dsp:txBody>
      <dsp:txXfrm>
        <a:off x="40519" y="35385"/>
        <a:ext cx="10434560" cy="11373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0BCD1-BFE9-4F2C-A127-88F639A90598}">
      <dsp:nvSpPr>
        <dsp:cNvPr id="0" name=""/>
        <dsp:cNvSpPr/>
      </dsp:nvSpPr>
      <dsp:spPr>
        <a:xfrm>
          <a:off x="5134" y="0"/>
          <a:ext cx="10505330" cy="107412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Wait Time for a Hearing Decision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365 days</a:t>
          </a:r>
        </a:p>
      </dsp:txBody>
      <dsp:txXfrm>
        <a:off x="36594" y="31460"/>
        <a:ext cx="10442410" cy="10112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0BCD1-BFE9-4F2C-A127-88F639A90598}">
      <dsp:nvSpPr>
        <dsp:cNvPr id="0" name=""/>
        <dsp:cNvSpPr/>
      </dsp:nvSpPr>
      <dsp:spPr>
        <a:xfrm>
          <a:off x="0" y="0"/>
          <a:ext cx="4375511" cy="998536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Wait Time on our 1-800 Number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38</a:t>
          </a:r>
          <a:r>
            <a:rPr lang="en-US" sz="2400" kern="1200" dirty="0"/>
            <a:t> </a:t>
          </a:r>
          <a:r>
            <a:rPr lang="en-US" sz="2400" b="1" kern="1200" dirty="0"/>
            <a:t>minutes</a:t>
          </a:r>
        </a:p>
      </dsp:txBody>
      <dsp:txXfrm>
        <a:off x="29246" y="29246"/>
        <a:ext cx="4317019" cy="940044"/>
      </dsp:txXfrm>
    </dsp:sp>
    <dsp:sp modelId="{E975B730-7255-4590-9F16-4EFDAAD8985B}">
      <dsp:nvSpPr>
        <dsp:cNvPr id="0" name=""/>
        <dsp:cNvSpPr/>
      </dsp:nvSpPr>
      <dsp:spPr>
        <a:xfrm>
          <a:off x="4816655" y="0"/>
          <a:ext cx="935225" cy="998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 dirty="0"/>
        </a:p>
      </dsp:txBody>
      <dsp:txXfrm>
        <a:off x="4816655" y="199707"/>
        <a:ext cx="654658" cy="599122"/>
      </dsp:txXfrm>
    </dsp:sp>
    <dsp:sp modelId="{AFC49C87-B58F-4988-83E4-A147DE4A525C}">
      <dsp:nvSpPr>
        <dsp:cNvPr id="0" name=""/>
        <dsp:cNvSpPr/>
      </dsp:nvSpPr>
      <dsp:spPr>
        <a:xfrm>
          <a:off x="6140088" y="0"/>
          <a:ext cx="4375511" cy="998536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Wait Time on our 1-800 Number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5 minutes</a:t>
          </a:r>
        </a:p>
      </dsp:txBody>
      <dsp:txXfrm>
        <a:off x="6169334" y="29246"/>
        <a:ext cx="4317019" cy="9400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0BCD1-BFE9-4F2C-A127-88F639A90598}">
      <dsp:nvSpPr>
        <dsp:cNvPr id="0" name=""/>
        <dsp:cNvSpPr/>
      </dsp:nvSpPr>
      <dsp:spPr>
        <a:xfrm>
          <a:off x="7186" y="0"/>
          <a:ext cx="4375511" cy="1208144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Wait Time for an Initial Disability /Reconsideration Decision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228 days/223 days</a:t>
          </a:r>
        </a:p>
      </dsp:txBody>
      <dsp:txXfrm>
        <a:off x="42571" y="35385"/>
        <a:ext cx="4304741" cy="1137374"/>
      </dsp:txXfrm>
    </dsp:sp>
    <dsp:sp modelId="{E975B730-7255-4590-9F16-4EFDAAD8985B}">
      <dsp:nvSpPr>
        <dsp:cNvPr id="0" name=""/>
        <dsp:cNvSpPr/>
      </dsp:nvSpPr>
      <dsp:spPr>
        <a:xfrm>
          <a:off x="4820248" y="61508"/>
          <a:ext cx="927608" cy="1085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600" kern="1200" dirty="0"/>
        </a:p>
      </dsp:txBody>
      <dsp:txXfrm>
        <a:off x="4820248" y="278533"/>
        <a:ext cx="649326" cy="651076"/>
      </dsp:txXfrm>
    </dsp:sp>
    <dsp:sp modelId="{AFC49C87-B58F-4988-83E4-A147DE4A525C}">
      <dsp:nvSpPr>
        <dsp:cNvPr id="0" name=""/>
        <dsp:cNvSpPr/>
      </dsp:nvSpPr>
      <dsp:spPr>
        <a:xfrm>
          <a:off x="6132902" y="0"/>
          <a:ext cx="4375511" cy="1208144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Wait Time for an Initial Disability /Reconsideration Decision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120 days/120 days</a:t>
          </a:r>
        </a:p>
      </dsp:txBody>
      <dsp:txXfrm>
        <a:off x="6168287" y="35385"/>
        <a:ext cx="4304741" cy="11373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0BCD1-BFE9-4F2C-A127-88F639A90598}">
      <dsp:nvSpPr>
        <dsp:cNvPr id="0" name=""/>
        <dsp:cNvSpPr/>
      </dsp:nvSpPr>
      <dsp:spPr>
        <a:xfrm>
          <a:off x="2053" y="0"/>
          <a:ext cx="4379788" cy="1074121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Wait Time for a Hearing Decision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365 days</a:t>
          </a:r>
        </a:p>
      </dsp:txBody>
      <dsp:txXfrm>
        <a:off x="33513" y="31460"/>
        <a:ext cx="4316868" cy="1011201"/>
      </dsp:txXfrm>
    </dsp:sp>
    <dsp:sp modelId="{E975B730-7255-4590-9F16-4EFDAAD8985B}">
      <dsp:nvSpPr>
        <dsp:cNvPr id="0" name=""/>
        <dsp:cNvSpPr/>
      </dsp:nvSpPr>
      <dsp:spPr>
        <a:xfrm>
          <a:off x="4819821" y="0"/>
          <a:ext cx="928515" cy="10741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600" kern="1200" dirty="0"/>
        </a:p>
      </dsp:txBody>
      <dsp:txXfrm>
        <a:off x="4819821" y="214824"/>
        <a:ext cx="649961" cy="644473"/>
      </dsp:txXfrm>
    </dsp:sp>
    <dsp:sp modelId="{AFC49C87-B58F-4988-83E4-A147DE4A525C}">
      <dsp:nvSpPr>
        <dsp:cNvPr id="0" name=""/>
        <dsp:cNvSpPr/>
      </dsp:nvSpPr>
      <dsp:spPr>
        <a:xfrm>
          <a:off x="6133757" y="0"/>
          <a:ext cx="4379788" cy="1074121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Wait Time for a Hearing Decision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270 days</a:t>
          </a:r>
        </a:p>
      </dsp:txBody>
      <dsp:txXfrm>
        <a:off x="6165217" y="31460"/>
        <a:ext cx="4316868" cy="1011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0.45859</cdr:x>
      <cdr:y>0.41529</cdr:y>
    </cdr:from>
    <cdr:to>
      <cdr:x>0.54141</cdr:x>
      <cdr:y>0.58471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F48632C1-8C30-4BCF-8381-449EE5128BAB}"/>
            </a:ext>
          </a:extLst>
        </cdr:cNvPr>
        <cdr:cNvSpPr txBox="1"/>
      </cdr:nvSpPr>
      <cdr:spPr>
        <a:xfrm xmlns:a="http://schemas.openxmlformats.org/drawingml/2006/main">
          <a:off x="5063235" y="22414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0.75522</cdr:x>
      <cdr:y>0.16446</cdr:y>
    </cdr:from>
    <cdr:to>
      <cdr:x>0.75522</cdr:x>
      <cdr:y>0.16446</cdr:y>
    </cdr:to>
    <cdr:cxnSp macro="">
      <cdr:nvCxnSpPr>
        <cdr:cNvPr id="12" name="Straight Connector 11">
          <a:extLst xmlns:a="http://schemas.openxmlformats.org/drawingml/2006/main">
            <a:ext uri="{FF2B5EF4-FFF2-40B4-BE49-F238E27FC236}">
              <a16:creationId xmlns:a16="http://schemas.microsoft.com/office/drawing/2014/main" id="{64A43702-79EA-4B6C-B913-0346E2C06519}"/>
            </a:ext>
          </a:extLst>
        </cdr:cNvPr>
        <cdr:cNvCxnSpPr/>
      </cdr:nvCxnSpPr>
      <cdr:spPr>
        <a:xfrm xmlns:a="http://schemas.openxmlformats.org/drawingml/2006/main">
          <a:off x="8338311" y="887646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0.89931</cdr:x>
      <cdr:y>0.96321</cdr:y>
    </cdr:from>
    <cdr:to>
      <cdr:x>0.92137</cdr:x>
      <cdr:y>0.99366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DCE6943-8AA8-9667-EADA-3155C495CB19}"/>
            </a:ext>
          </a:extLst>
        </cdr:cNvPr>
        <cdr:cNvSpPr txBox="1"/>
      </cdr:nvSpPr>
      <cdr:spPr>
        <a:xfrm xmlns:a="http://schemas.openxmlformats.org/drawingml/2006/main">
          <a:off x="10463289" y="6046701"/>
          <a:ext cx="256566" cy="191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900" dirty="0"/>
        </a:p>
      </cdr:txBody>
    </cdr:sp>
  </cdr:relSizeAnchor>
  <cdr:relSizeAnchor xmlns:cdr="http://schemas.openxmlformats.org/drawingml/2006/chartDrawing">
    <cdr:from>
      <cdr:x>0.4869</cdr:x>
      <cdr:y>0.62753</cdr:y>
    </cdr:from>
    <cdr:to>
      <cdr:x>0.69323</cdr:x>
      <cdr:y>0.7567</cdr:y>
    </cdr:to>
    <cdr:sp macro="" textlink="">
      <cdr:nvSpPr>
        <cdr:cNvPr id="5" name="Arrow: Right 4">
          <a:extLst xmlns:a="http://schemas.openxmlformats.org/drawingml/2006/main">
            <a:ext uri="{FF2B5EF4-FFF2-40B4-BE49-F238E27FC236}">
              <a16:creationId xmlns:a16="http://schemas.microsoft.com/office/drawing/2014/main" id="{4099E058-0E8C-04AF-A098-408199AD998A}"/>
            </a:ext>
          </a:extLst>
        </cdr:cNvPr>
        <cdr:cNvSpPr/>
      </cdr:nvSpPr>
      <cdr:spPr>
        <a:xfrm xmlns:a="http://schemas.openxmlformats.org/drawingml/2006/main">
          <a:off x="5664977" y="3939438"/>
          <a:ext cx="2400581" cy="810889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Lowest Staffing in 25 Years</a:t>
          </a:r>
        </a:p>
      </cdr:txBody>
    </cdr:sp>
  </cdr:relSizeAnchor>
  <cdr:relSizeAnchor xmlns:cdr="http://schemas.openxmlformats.org/drawingml/2006/chartDrawing">
    <cdr:from>
      <cdr:x>0.53275</cdr:x>
      <cdr:y>0.73845</cdr:y>
    </cdr:from>
    <cdr:to>
      <cdr:x>0.7671</cdr:x>
      <cdr:y>0.86048</cdr:y>
    </cdr:to>
    <cdr:sp macro="" textlink="">
      <cdr:nvSpPr>
        <cdr:cNvPr id="7" name="Arrow: Right 6">
          <a:extLst xmlns:a="http://schemas.openxmlformats.org/drawingml/2006/main">
            <a:ext uri="{FF2B5EF4-FFF2-40B4-BE49-F238E27FC236}">
              <a16:creationId xmlns:a16="http://schemas.microsoft.com/office/drawing/2014/main" id="{747EF6A4-3EB8-7FD3-F846-EB42B352259F}"/>
            </a:ext>
          </a:extLst>
        </cdr:cNvPr>
        <cdr:cNvSpPr/>
      </cdr:nvSpPr>
      <cdr:spPr>
        <a:xfrm xmlns:a="http://schemas.openxmlformats.org/drawingml/2006/main">
          <a:off x="6198377" y="4635759"/>
          <a:ext cx="2726641" cy="766066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/>
            <a:t>Headed for New Low in FY 2024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0.57246</cdr:x>
      <cdr:y>0.08148</cdr:y>
    </cdr:from>
    <cdr:to>
      <cdr:x>0.91536</cdr:x>
      <cdr:y>0.16791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0CC45EB-DBBB-34D2-1CFB-447EF15F531B}"/>
            </a:ext>
          </a:extLst>
        </cdr:cNvPr>
        <cdr:cNvSpPr txBox="1"/>
      </cdr:nvSpPr>
      <cdr:spPr>
        <a:xfrm xmlns:a="http://schemas.openxmlformats.org/drawingml/2006/main">
          <a:off x="6629045" y="418052"/>
          <a:ext cx="3970729" cy="443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i="1" dirty="0"/>
            <a:t>*Projected</a:t>
          </a:r>
          <a:r>
            <a:rPr lang="en-US" sz="1100" i="1" baseline="0" dirty="0"/>
            <a:t> percent of LAE to </a:t>
          </a:r>
          <a:r>
            <a:rPr lang="en-US" i="1" dirty="0"/>
            <a:t>b</a:t>
          </a:r>
          <a:r>
            <a:rPr lang="en-US" sz="1100" i="1" baseline="0" dirty="0"/>
            <a:t>enefit outlays assumes a 2.5 percent year-over-year increase in our LAE budget.</a:t>
          </a:r>
          <a:endParaRPr lang="en-US" sz="1100" i="1" dirty="0"/>
        </a:p>
      </cdr:txBody>
    </cdr:sp>
  </cdr:relSizeAnchor>
  <cdr:relSizeAnchor xmlns:cdr="http://schemas.openxmlformats.org/drawingml/2006/chartDrawing">
    <cdr:from>
      <cdr:x>0.06577</cdr:x>
      <cdr:y>0.27486</cdr:y>
    </cdr:from>
    <cdr:to>
      <cdr:x>0.46464</cdr:x>
      <cdr:y>0.49865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1477830E-A65C-18CF-65AC-1EB62C4594E8}"/>
            </a:ext>
          </a:extLst>
        </cdr:cNvPr>
        <cdr:cNvSpPr txBox="1"/>
      </cdr:nvSpPr>
      <cdr:spPr>
        <a:xfrm xmlns:a="http://schemas.openxmlformats.org/drawingml/2006/main">
          <a:off x="761645" y="1410230"/>
          <a:ext cx="4618822" cy="11482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285750" indent="-285750">
            <a:buFont typeface="Arial" panose="020B0604020202020204" pitchFamily="34" charset="0"/>
            <a:buChar char="•"/>
          </a:pPr>
          <a:r>
            <a:rPr lang="en-US" sz="1200" b="1" dirty="0">
              <a:ea typeface="Malgun Gothic" panose="020B0503020000020004" pitchFamily="34" charset="-127"/>
              <a:cs typeface="Times New Roman" panose="02020603050405020304" pitchFamily="18" charset="0"/>
            </a:rPr>
            <a:t>Beneficiaries are rising.  12,000 more retirees each week – record high. </a:t>
          </a:r>
        </a:p>
        <a:p xmlns:a="http://schemas.openxmlformats.org/drawingml/2006/main">
          <a:pPr marL="285750" indent="-285750">
            <a:buFont typeface="Arial" panose="020B0604020202020204" pitchFamily="34" charset="0"/>
            <a:buChar char="•"/>
          </a:pPr>
          <a:endParaRPr lang="en-US" sz="300" b="1" dirty="0">
            <a:ea typeface="Malgun Gothic" panose="020B0503020000020004" pitchFamily="34" charset="-127"/>
            <a:cs typeface="Times New Roman" panose="02020603050405020304" pitchFamily="18" charset="0"/>
          </a:endParaRPr>
        </a:p>
        <a:p xmlns:a="http://schemas.openxmlformats.org/drawingml/2006/main">
          <a:pPr marL="285750" indent="-285750">
            <a:buFont typeface="Arial" panose="020B0604020202020204" pitchFamily="34" charset="0"/>
            <a:buChar char="•"/>
          </a:pPr>
          <a:r>
            <a:rPr lang="en-US" sz="1200" b="1" dirty="0">
              <a:ea typeface="Malgun Gothic" panose="020B0503020000020004" pitchFamily="34" charset="-127"/>
              <a:cs typeface="Times New Roman" panose="02020603050405020304" pitchFamily="18" charset="0"/>
            </a:rPr>
            <a:t>Staffing levels are declining to lowest level in 27 years.</a:t>
          </a:r>
        </a:p>
        <a:p xmlns:a="http://schemas.openxmlformats.org/drawingml/2006/main">
          <a:pPr marL="285750" indent="-285750">
            <a:buFont typeface="Arial" panose="020B0604020202020204" pitchFamily="34" charset="0"/>
            <a:buChar char="•"/>
          </a:pPr>
          <a:endParaRPr lang="en-US" sz="300" b="1" dirty="0">
            <a:ea typeface="Malgun Gothic" panose="020B0503020000020004" pitchFamily="34" charset="-127"/>
            <a:cs typeface="Times New Roman" panose="02020603050405020304" pitchFamily="18" charset="0"/>
          </a:endParaRPr>
        </a:p>
        <a:p xmlns:a="http://schemas.openxmlformats.org/drawingml/2006/main">
          <a:pPr marL="285750" indent="-285750">
            <a:buFont typeface="Arial" panose="020B0604020202020204" pitchFamily="34" charset="0"/>
            <a:buChar char="•"/>
          </a:pPr>
          <a:r>
            <a:rPr lang="en-US" sz="1200" b="1" dirty="0">
              <a:ea typeface="Malgun Gothic" panose="020B0503020000020004" pitchFamily="34" charset="-127"/>
              <a:cs typeface="Times New Roman" panose="02020603050405020304" pitchFamily="18" charset="0"/>
            </a:rPr>
            <a:t>This has resulted in a customer service crisis and declines in our performance.</a:t>
          </a:r>
          <a:endParaRPr lang="en-US" sz="1200" b="1" dirty="0">
            <a:ea typeface="Calibri" panose="020F0502020204030204" pitchFamily="34" charset="0"/>
          </a:endParaRPr>
        </a:p>
        <a:p xmlns:a="http://schemas.openxmlformats.org/drawingml/2006/main">
          <a:pPr marL="285750" indent="-285750">
            <a:buFont typeface="Arial" panose="020B0604020202020204" pitchFamily="34" charset="0"/>
            <a:buChar char="•"/>
          </a:pPr>
          <a:endParaRPr lang="en-US" sz="900" dirty="0">
            <a:effectLst/>
            <a:latin typeface="Times New Roman" panose="02020603050405020304" pitchFamily="18" charset="0"/>
            <a:ea typeface="Malgun Gothic" panose="020B0503020000020004" pitchFamily="34" charset="-127"/>
            <a:cs typeface="Times New Roman" panose="02020603050405020304" pitchFamily="18" charset="0"/>
          </a:endParaRPr>
        </a:p>
        <a:p xmlns:a="http://schemas.openxmlformats.org/drawingml/2006/main">
          <a:endParaRPr lang="en-US" sz="900" dirty="0">
            <a:effectLst/>
            <a:latin typeface="Times New Roman" panose="02020603050405020304" pitchFamily="18" charset="0"/>
            <a:ea typeface="Malgun Gothic" panose="020B0503020000020004" pitchFamily="34" charset="-127"/>
            <a:cs typeface="Times New Roman" panose="02020603050405020304" pitchFamily="18" charset="0"/>
          </a:endParaRPr>
        </a:p>
        <a:p xmlns:a="http://schemas.openxmlformats.org/drawingml/2006/main">
          <a:endParaRPr lang="en-US" sz="700" b="1" dirty="0"/>
        </a:p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1"/>
            <a:ext cx="4003847" cy="34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3" tIns="45193" rIns="90393" bIns="45193" numCol="1" anchor="t" anchorCtr="0" compatLnSpc="1">
            <a:prstTxWarp prst="textNoShape">
              <a:avLst/>
            </a:prstTxWarp>
          </a:bodyPr>
          <a:lstStyle>
            <a:lvl1pPr defTabSz="904048">
              <a:defRPr sz="11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0121" y="1"/>
            <a:ext cx="4003847" cy="34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3" tIns="45193" rIns="90393" bIns="45193" numCol="1" anchor="t" anchorCtr="0" compatLnSpc="1">
            <a:prstTxWarp prst="textNoShape">
              <a:avLst/>
            </a:prstTxWarp>
          </a:bodyPr>
          <a:lstStyle>
            <a:lvl1pPr algn="r" defTabSz="904048">
              <a:defRPr sz="1100">
                <a:cs typeface="+mn-cs"/>
              </a:defRPr>
            </a:lvl1pPr>
          </a:lstStyle>
          <a:p>
            <a:pPr>
              <a:defRPr/>
            </a:pPr>
            <a:fld id="{94949FD8-7AB7-40CD-A7A7-B7E508649979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6601383"/>
            <a:ext cx="4003847" cy="34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3" tIns="45193" rIns="90393" bIns="45193" numCol="1" anchor="b" anchorCtr="0" compatLnSpc="1">
            <a:prstTxWarp prst="textNoShape">
              <a:avLst/>
            </a:prstTxWarp>
          </a:bodyPr>
          <a:lstStyle>
            <a:lvl1pPr defTabSz="904048">
              <a:defRPr sz="11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0402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7"/>
            <a:ext cx="4003847" cy="34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4" tIns="46035" rIns="92074" bIns="46035" numCol="1" anchor="t" anchorCtr="0" compatLnSpc="1">
            <a:prstTxWarp prst="textNoShape">
              <a:avLst/>
            </a:prstTxWarp>
          </a:bodyPr>
          <a:lstStyle>
            <a:lvl1pPr>
              <a:defRPr sz="11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0121" y="7"/>
            <a:ext cx="4003847" cy="34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4" tIns="46035" rIns="92074" bIns="46035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4BD5A962-44BD-4244-94A2-A9408E4B370F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06638" y="523875"/>
            <a:ext cx="4629150" cy="2603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4454" y="3301292"/>
            <a:ext cx="7387172" cy="312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4" tIns="46035" rIns="92074" bIns="460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6602578"/>
            <a:ext cx="4003847" cy="34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4" tIns="46035" rIns="92074" bIns="46035" numCol="1" anchor="b" anchorCtr="0" compatLnSpc="1">
            <a:prstTxWarp prst="textNoShape">
              <a:avLst/>
            </a:prstTxWarp>
          </a:bodyPr>
          <a:lstStyle>
            <a:lvl1pPr>
              <a:defRPr sz="11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0121" y="6602578"/>
            <a:ext cx="4003847" cy="34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4" tIns="46035" rIns="92074" bIns="46035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17DB728E-8228-40A3-AF2E-1AF6FF5FA6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592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342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972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20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176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50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346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30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002A5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1600" y="6324600"/>
            <a:ext cx="894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9144" anchor="b"/>
          <a:lstStyle/>
          <a:p>
            <a:pPr>
              <a:defRPr/>
            </a:pP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2A5C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1E09C008-5E80-47FB-93D7-455BD7DD0E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88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02692" y="990600"/>
            <a:ext cx="11684635" cy="0"/>
          </a:xfrm>
          <a:custGeom>
            <a:avLst/>
            <a:gdLst/>
            <a:ahLst/>
            <a:cxnLst/>
            <a:rect l="l" t="t" r="r" b="b"/>
            <a:pathLst>
              <a:path w="11684635">
                <a:moveTo>
                  <a:pt x="0" y="0"/>
                </a:moveTo>
                <a:lnTo>
                  <a:pt x="11684508" y="0"/>
                </a:lnTo>
              </a:path>
            </a:pathLst>
          </a:custGeom>
          <a:ln w="640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0" y="6629399"/>
            <a:ext cx="12192000" cy="228600"/>
          </a:xfrm>
          <a:custGeom>
            <a:avLst/>
            <a:gdLst/>
            <a:ahLst/>
            <a:cxnLst/>
            <a:rect l="l" t="t" r="r" b="b"/>
            <a:pathLst>
              <a:path w="12192000" h="228600">
                <a:moveTo>
                  <a:pt x="12192000" y="0"/>
                </a:moveTo>
                <a:lnTo>
                  <a:pt x="0" y="0"/>
                </a:lnTo>
                <a:lnTo>
                  <a:pt x="0" y="228600"/>
                </a:lnTo>
                <a:lnTo>
                  <a:pt x="12192000" y="2286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8846D-FA83-4C75-9712-AA61FCF6F698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923521" y="6663734"/>
            <a:ext cx="229234" cy="176529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7314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733173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9D38D-B3B5-4729-88E1-B74FDEE85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86877C-D0CF-4612-9D21-7CA1ED929E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60742-E824-4FEC-B795-D7BDA52785E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/>
          <a:lstStyle/>
          <a:p>
            <a:fld id="{93FAE96B-FC6C-4D5E-8D4F-FF9CED057092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A54E-4747-4B15-94DE-00EE2AC0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23521" y="6663734"/>
            <a:ext cx="229234" cy="176529"/>
          </a:xfrm>
          <a:prstGeom prst="rect">
            <a:avLst/>
          </a:prstGeom>
        </p:spPr>
        <p:txBody>
          <a:bodyPr/>
          <a:lstStyle/>
          <a:p>
            <a:pPr marL="107314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22319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40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624C-B5E2-404E-8956-AB7238A7BC91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3C7E-22F8-4BB8-B97B-2C81366FD7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17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9D44-50F9-4827-8AC3-ACE9A03821F7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3C7E-22F8-4BB8-B97B-2C81366FD7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50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2E10-9C1F-47F2-9EB0-E65522C41EED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3C7E-22F8-4BB8-B97B-2C81366FD7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73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8BC1-D9BC-4859-A1D9-5C1122DC077C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3C7E-22F8-4BB8-B97B-2C81366FD7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8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0972800" cy="56356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43001"/>
            <a:ext cx="10972800" cy="4983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20C1-73A9-4561-80DC-6E8489132521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3C7E-22F8-4BB8-B97B-2C81366FD7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01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7732-70C0-4B8C-8890-D250CF69F52B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3C7E-22F8-4BB8-B97B-2C81366FD7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7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89F3-86B6-48A7-A34E-6DE2894A28DE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3C7E-22F8-4BB8-B97B-2C81366FD7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66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A879-71B9-445D-900A-1E505D57A95A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3C7E-22F8-4BB8-B97B-2C81366FD7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39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2C63-1413-462E-BC38-E7F24127C725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3C7E-22F8-4BB8-B97B-2C81366FD7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632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444E-2C06-4128-A193-41EA924E19E6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3C7E-22F8-4BB8-B97B-2C81366FD7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64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6300-B095-4E40-85AA-5E50370C15B4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3C7E-22F8-4BB8-B97B-2C81366FD7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104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639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002A5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1600" y="6324600"/>
            <a:ext cx="894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9144" anchor="b"/>
          <a:lstStyle/>
          <a:p>
            <a:pPr>
              <a:defRPr/>
            </a:pP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2A5C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53145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0972800" cy="56356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43001"/>
            <a:ext cx="10972800" cy="4983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00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5144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A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2"/>
            <a:ext cx="53848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2"/>
            <a:ext cx="53848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55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65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77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267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2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310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3426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127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8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A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2"/>
            <a:ext cx="53848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2"/>
            <a:ext cx="53848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342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8C7F9-6E2B-2D7D-8535-42C72F4A2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1E81B6-6657-0D1B-46D7-528330FA3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39B6A-C9F6-1D63-4598-75CA1D339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5EA5-FB32-41B8-A2E4-CDB69BC46DB2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ED529-61BB-0004-00FA-F04D9499D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9B6E2-5943-F0DE-4938-5A81D618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9C008-5E80-47FB-93D7-455BD7DD0E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28E308-25E4-9332-6EE9-794A1842D3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002A5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9169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BB86D-C8F4-901E-D1C9-34450001C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50AEB-E392-EB6D-67C8-EACE5E0F9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D1443-A9C2-92ED-0895-23DDFB93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A909-C6DA-4E6A-A124-721EE8AA8A19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85C7F-8DCD-4603-9DB3-5956D1319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41F76-A8A6-4DBF-4948-11DA3841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2A4F-BBD2-4258-ACD9-5E911E523F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9137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C06FE-5BBF-7866-E77E-445921E30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04C43-0909-3685-5C31-200B3EF04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8EA85-09A6-D074-84EB-8BB044616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0D35-5FB7-4D82-8EA8-C4171F984A71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EF12E-FF93-D1E0-A557-61D4403D2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C462D-7CAC-BC1F-4D57-8621A22D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2A4F-BBD2-4258-ACD9-5E911E523F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527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7BAFA-E87F-A09F-281C-8C8B50E3F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F7F01-8164-BB37-49AF-089FA39B0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E3BC9-17A0-A5AE-FB96-A0E7EB004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F1C41-E4F4-A348-547F-62132533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6FD39-1A51-4BC5-8683-B18BA3FFF729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E0217-08E9-CD00-26A5-A0184056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DDB23-9D6A-1E12-233F-9E216EFB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2A4F-BBD2-4258-ACD9-5E911E523F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584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B31A4-52A3-975C-6C80-52E9585CA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CB7F0-1AF9-5430-6007-B6269BFF2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39B01-B68C-3531-A757-1EC557BE3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49B871-8B14-9F9E-3E63-408B6D948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453DBC-BC7F-E3B8-95BF-9D38C3FFDA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73E9E4-50DF-F710-0BD3-1334D4EF5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7444-7888-461E-A912-90FD88E3A70E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377080-4B5B-B669-AC96-C508B6C19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FA95CB-6F88-A0F7-110F-0028C317E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2A4F-BBD2-4258-ACD9-5E911E523F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7201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3B3AC-909A-1FB0-5881-E05340F64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6CA230-3D99-396A-0F32-31375C84C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D848-247D-40ED-9511-63F6861EFC46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FE438D-A09C-1AC1-49BE-7308751F9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539C1-301E-0100-08AE-5E21DCEE4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2A4F-BBD2-4258-ACD9-5E911E523F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75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D2F92C-0CC1-7EDF-2E70-CC955286A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0035-4D7D-4294-BB9B-C33D76BB9FFC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9C7A0-BD6F-4C54-3BE5-B07E1E71D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2C15C-B815-16B0-95E9-11D38DF2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2A4F-BBD2-4258-ACD9-5E911E523F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2016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CCE05-B156-B26A-67FA-06E4D954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9D53D-277F-0C7B-86E0-899A850A6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91541-585A-09F7-30FB-03F10C243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ADC45-0474-62F1-C6E0-152D8A65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8A22-B74D-47E9-801E-9B7E03087051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A2190-CEFD-030D-CE92-84971002B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16FE4-EE91-C4A5-904B-ACB1223B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2A4F-BBD2-4258-ACD9-5E911E523F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3714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5A18E-2F41-2157-7579-FFD40A9A7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1E20F-087F-A283-E855-904B428F4D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9B0951-F65F-9675-DC49-E212F62C1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CE929-2623-0B7E-6284-AA56ED777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AC42-7F76-4AFF-A5D4-32EC9FEE6DD7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EA273-0530-041D-2C76-D447B59E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DB7F9-32E6-9C0C-8BA3-FCCB26C49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2A4F-BBD2-4258-ACD9-5E911E523F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1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A8E47-85B0-44A2-F7E3-CE4DC29B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AF8241-5FFA-0121-A143-A700D74A6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C5095-76E6-703F-A8C1-A38072F9B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E958-97B0-4F71-9498-C85A0C42657C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6E82C-4991-E92B-1F95-75F04CFA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AC843-6C53-8169-8ED1-41CB694E2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2A4F-BBD2-4258-ACD9-5E911E523F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51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8DEB38-2619-9F50-2DEE-661C2D2E47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E408E-9D31-1A27-2100-8BBFBA1B8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5BE06-9981-54EE-397A-09EE454E5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4D32-0CE9-468A-BADE-68021620C57E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EC8E2-CC27-F0FD-BBB0-245214F4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742AA-5DD8-51CA-F771-0ABE336F1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42A4F-BBD2-4258-ACD9-5E911E523F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380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002A5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1600" y="6324600"/>
            <a:ext cx="894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9144" anchor="b"/>
          <a:lstStyle/>
          <a:p>
            <a:pPr>
              <a:defRPr/>
            </a:pP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2A5C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1E09C008-5E80-47FB-93D7-455BD7DD0E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841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0972800" cy="56356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43001"/>
            <a:ext cx="10972800" cy="4983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407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774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A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2"/>
            <a:ext cx="53848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2"/>
            <a:ext cx="53848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729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3838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728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4735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05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1274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2968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3677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578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62729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2"/>
            <a:ext cx="109728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77" name="Line 5"/>
          <p:cNvSpPr>
            <a:spLocks noChangeShapeType="1"/>
          </p:cNvSpPr>
          <p:nvPr userDrawn="1"/>
        </p:nvSpPr>
        <p:spPr bwMode="auto">
          <a:xfrm>
            <a:off x="203200" y="990600"/>
            <a:ext cx="11684000" cy="0"/>
          </a:xfrm>
          <a:prstGeom prst="line">
            <a:avLst/>
          </a:prstGeom>
          <a:noFill/>
          <a:ln w="6350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1600" y="6324600"/>
            <a:ext cx="894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9347200" y="638175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fld id="{5FFEFFF7-A3E4-4053-9B14-DECD64AE0F65}" type="slidenum">
              <a:rPr lang="en-US" sz="1000" b="1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en-US" sz="10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23" r:id="rId12"/>
    <p:sldLayoutId id="2147483726" r:id="rId13"/>
    <p:sldLayoutId id="2147483727" r:id="rId14"/>
    <p:sldLayoutId id="2147483733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aseline="0">
          <a:solidFill>
            <a:srgbClr val="002060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5F8EA-EC1F-4F6B-82E1-20CCD263D84D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3C7E-22F8-4BB8-B97B-2C81366FD7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70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7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2"/>
            <a:ext cx="109728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7" name="Line 5"/>
          <p:cNvSpPr>
            <a:spLocks noChangeShapeType="1"/>
          </p:cNvSpPr>
          <p:nvPr userDrawn="1"/>
        </p:nvSpPr>
        <p:spPr bwMode="auto">
          <a:xfrm>
            <a:off x="203200" y="990600"/>
            <a:ext cx="11684000" cy="0"/>
          </a:xfrm>
          <a:prstGeom prst="line">
            <a:avLst/>
          </a:prstGeom>
          <a:noFill/>
          <a:ln w="6350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1600" y="6324600"/>
            <a:ext cx="894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3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aseline="0">
          <a:solidFill>
            <a:srgbClr val="002060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8456A6-6510-9056-A71F-435B6DB5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9429D-EE4C-0EE5-7CCD-5572A6200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3E643-AF8D-5246-7398-37948919D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AFA4D-C9B2-474A-B402-FD8D6ABFC3F3}" type="datetime1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7FF53-1A74-96BF-F3BA-388C7512B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D6787-19C4-4EC3-E378-40A6DBABB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42A4F-BBD2-4258-ACD9-5E911E523FF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C9F733A-1A7C-FD57-DFCC-7152054E86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D182200B-F080-54A7-7F3C-B41E90B2696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3200" y="990600"/>
            <a:ext cx="11684000" cy="0"/>
          </a:xfrm>
          <a:prstGeom prst="line">
            <a:avLst/>
          </a:prstGeom>
          <a:noFill/>
          <a:ln w="6350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8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2"/>
            <a:ext cx="109728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77" name="Line 5"/>
          <p:cNvSpPr>
            <a:spLocks noChangeShapeType="1"/>
          </p:cNvSpPr>
          <p:nvPr userDrawn="1"/>
        </p:nvSpPr>
        <p:spPr bwMode="auto">
          <a:xfrm>
            <a:off x="203200" y="990600"/>
            <a:ext cx="11684000" cy="0"/>
          </a:xfrm>
          <a:prstGeom prst="line">
            <a:avLst/>
          </a:prstGeom>
          <a:noFill/>
          <a:ln w="6350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1600" y="6324600"/>
            <a:ext cx="894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9347200" y="638175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fld id="{5FFEFFF7-A3E4-4053-9B14-DECD64AE0F65}" type="slidenum">
              <a:rPr lang="en-US" sz="1000" b="1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4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2" r:id="rId12"/>
    <p:sldLayoutId id="2147483803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aseline="0">
          <a:solidFill>
            <a:srgbClr val="002060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6" Type="http://schemas.openxmlformats.org/officeDocument/2006/relationships/chart" Target="../charts/char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F7AFCC62-9655-3EC4-845D-58E5D291BDB0}"/>
              </a:ext>
            </a:extLst>
          </p:cNvPr>
          <p:cNvSpPr txBox="1">
            <a:spLocks noChangeArrowheads="1"/>
          </p:cNvSpPr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br>
              <a:rPr lang="en-US" sz="2500" dirty="0">
                <a:solidFill>
                  <a:srgbClr val="FFFFFF"/>
                </a:solidFill>
              </a:rPr>
            </a:br>
            <a:br>
              <a:rPr lang="en-US" sz="2500" dirty="0">
                <a:solidFill>
                  <a:srgbClr val="FFFFFF"/>
                </a:solidFill>
              </a:rPr>
            </a:br>
            <a:r>
              <a:rPr lang="en-US" sz="2500" dirty="0">
                <a:solidFill>
                  <a:srgbClr val="FFFFFF"/>
                </a:solidFill>
              </a:rPr>
              <a:t>Beth Chaney</a:t>
            </a:r>
            <a:br>
              <a:rPr lang="en-US" sz="2500" dirty="0">
                <a:solidFill>
                  <a:srgbClr val="FFFFFF"/>
                </a:solidFill>
              </a:rPr>
            </a:br>
            <a:r>
              <a:rPr lang="en-US" sz="2500" dirty="0">
                <a:solidFill>
                  <a:srgbClr val="FFFFFF"/>
                </a:solidFill>
              </a:rPr>
              <a:t>Associate Commissioner</a:t>
            </a:r>
            <a:br>
              <a:rPr lang="en-US" sz="2500" dirty="0">
                <a:solidFill>
                  <a:srgbClr val="FFFFFF"/>
                </a:solidFill>
              </a:rPr>
            </a:br>
            <a:r>
              <a:rPr lang="en-US" sz="2500" dirty="0">
                <a:solidFill>
                  <a:srgbClr val="FFFFFF"/>
                </a:solidFill>
              </a:rPr>
              <a:t>Office of Budget</a:t>
            </a:r>
            <a:br>
              <a:rPr lang="en-US" sz="2500" dirty="0">
                <a:solidFill>
                  <a:srgbClr val="FFFFFF"/>
                </a:solidFill>
              </a:rPr>
            </a:br>
            <a:endParaRPr lang="en-US" sz="2500" dirty="0">
              <a:solidFill>
                <a:srgbClr val="FFFFFF"/>
              </a:solidFill>
            </a:endParaRPr>
          </a:p>
        </p:txBody>
      </p:sp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A46FE12D-3828-4AA2-9080-47DB61CFE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728269"/>
            <a:ext cx="3179618" cy="1271847"/>
          </a:xfrm>
          <a:prstGeom prst="rect">
            <a:avLst/>
          </a:prstGeom>
        </p:spPr>
      </p:pic>
      <p:sp>
        <p:nvSpPr>
          <p:cNvPr id="31" name="Rectangle 2">
            <a:extLst>
              <a:ext uri="{FF2B5EF4-FFF2-40B4-BE49-F238E27FC236}">
                <a16:creationId xmlns:a16="http://schemas.microsoft.com/office/drawing/2014/main" id="{9CCCDC95-220F-791B-6F0D-493BE8612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239" y="3468224"/>
            <a:ext cx="8610600" cy="18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aseline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latin typeface="Arial"/>
                <a:cs typeface="Arial"/>
              </a:rPr>
              <a:t>A Path to Improve Customer Service Today and into the Future</a:t>
            </a:r>
            <a:b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5D44E4-F32F-6403-E1F7-D25A0B905BA6}"/>
              </a:ext>
            </a:extLst>
          </p:cNvPr>
          <p:cNvSpPr txBox="1"/>
          <p:nvPr/>
        </p:nvSpPr>
        <p:spPr>
          <a:xfrm>
            <a:off x="9525000" y="61722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March 2024</a:t>
            </a:r>
          </a:p>
        </p:txBody>
      </p:sp>
    </p:spTree>
    <p:extLst>
      <p:ext uri="{BB962C8B-B14F-4D97-AF65-F5344CB8AC3E}">
        <p14:creationId xmlns:p14="http://schemas.microsoft.com/office/powerpoint/2010/main" val="33985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538"/>
            <a:ext cx="11582396" cy="10336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Staffing Declines As Beneficiaries Rise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88A80-323A-D4BF-090B-BF55851DC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505200" cy="365125"/>
          </a:xfrm>
        </p:spPr>
        <p:txBody>
          <a:bodyPr/>
          <a:lstStyle/>
          <a:p>
            <a:fld id="{6CA42A4F-BBD2-4258-ACD9-5E911E523FFB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3C6850D-C959-575A-9DC0-566559D0B7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4454459"/>
              </p:ext>
            </p:extLst>
          </p:nvPr>
        </p:nvGraphicFramePr>
        <p:xfrm>
          <a:off x="278623" y="381000"/>
          <a:ext cx="11634750" cy="6277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906018E-1785-06BD-DB20-373B832EA678}"/>
              </a:ext>
            </a:extLst>
          </p:cNvPr>
          <p:cNvSpPr txBox="1"/>
          <p:nvPr/>
        </p:nvSpPr>
        <p:spPr>
          <a:xfrm>
            <a:off x="2209800" y="6457890"/>
            <a:ext cx="6993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Field Office Attrition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10%         </a:t>
            </a:r>
            <a:r>
              <a:rPr lang="en-US" sz="2000" dirty="0">
                <a:latin typeface="+mn-lt"/>
              </a:rPr>
              <a:t>1-800 Staff Attrition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22%</a:t>
            </a:r>
          </a:p>
        </p:txBody>
      </p:sp>
    </p:spTree>
    <p:extLst>
      <p:ext uri="{BB962C8B-B14F-4D97-AF65-F5344CB8AC3E}">
        <p14:creationId xmlns:p14="http://schemas.microsoft.com/office/powerpoint/2010/main" val="4238658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4538"/>
            <a:ext cx="11658597" cy="103366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Administrative Funding Declining as % of Benefit Outlays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88A80-323A-D4BF-090B-BF55851DC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505200" cy="365125"/>
          </a:xfrm>
        </p:spPr>
        <p:txBody>
          <a:bodyPr/>
          <a:lstStyle/>
          <a:p>
            <a:fld id="{6CA42A4F-BBD2-4258-ACD9-5E911E523FFB}" type="slidenum">
              <a:rPr lang="en-US" smtClean="0"/>
              <a:t>3</a:t>
            </a:fld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0CCD3D-496B-CD82-A6BD-C4661DA507CC}"/>
              </a:ext>
            </a:extLst>
          </p:cNvPr>
          <p:cNvSpPr txBox="1"/>
          <p:nvPr/>
        </p:nvSpPr>
        <p:spPr>
          <a:xfrm>
            <a:off x="9895885" y="1891970"/>
            <a:ext cx="2602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322B35C-081B-0A2A-27FC-872C21580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348717"/>
              </p:ext>
            </p:extLst>
          </p:nvPr>
        </p:nvGraphicFramePr>
        <p:xfrm>
          <a:off x="152755" y="1590741"/>
          <a:ext cx="11579896" cy="5130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6444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94538"/>
            <a:ext cx="10581750" cy="10336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Where we are now (through February):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88A80-323A-D4BF-090B-BF55851DC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505200" cy="365125"/>
          </a:xfrm>
        </p:spPr>
        <p:txBody>
          <a:bodyPr/>
          <a:lstStyle/>
          <a:p>
            <a:fld id="{6CA42A4F-BBD2-4258-ACD9-5E911E523FFB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A3BB81C1-6C0A-1C18-75D1-FA2CBDE89F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57724"/>
              </p:ext>
            </p:extLst>
          </p:nvPr>
        </p:nvGraphicFramePr>
        <p:xfrm>
          <a:off x="838200" y="2226414"/>
          <a:ext cx="10515600" cy="998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24065E70-214B-608F-3761-DE37BA957D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49341"/>
              </p:ext>
            </p:extLst>
          </p:nvPr>
        </p:nvGraphicFramePr>
        <p:xfrm>
          <a:off x="838198" y="3513997"/>
          <a:ext cx="10515600" cy="120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20116402-2240-4D09-308D-DE52D47572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141394"/>
              </p:ext>
            </p:extLst>
          </p:nvPr>
        </p:nvGraphicFramePr>
        <p:xfrm>
          <a:off x="838198" y="5097462"/>
          <a:ext cx="10515600" cy="1074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414599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4538"/>
            <a:ext cx="11658597" cy="103366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are still far more efficient than private insurance companies in admin expenses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88A80-323A-D4BF-090B-BF55851DC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505200" cy="365125"/>
          </a:xfrm>
        </p:spPr>
        <p:txBody>
          <a:bodyPr/>
          <a:lstStyle/>
          <a:p>
            <a:fld id="{6CA42A4F-BBD2-4258-ACD9-5E911E523FFB}" type="slidenum">
              <a:rPr lang="en-US" smtClean="0"/>
              <a:t>5</a:t>
            </a:fld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0CCD3D-496B-CD82-A6BD-C4661DA507CC}"/>
              </a:ext>
            </a:extLst>
          </p:cNvPr>
          <p:cNvSpPr txBox="1"/>
          <p:nvPr/>
        </p:nvSpPr>
        <p:spPr>
          <a:xfrm>
            <a:off x="9895885" y="1891970"/>
            <a:ext cx="2602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E3F098-7C89-C2F4-496F-FBB6D2C0D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5734563"/>
            <a:ext cx="1192532" cy="11234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39432C-DEA3-BEBC-E1D7-31E6C38A1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849" y="5749269"/>
            <a:ext cx="1170072" cy="9722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23C688-8150-73B2-66FC-5A5F5B9ED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9526" y="5820822"/>
            <a:ext cx="1659045" cy="925606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46C1B80-26F3-AF27-9E7C-4C326EAC27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676592"/>
              </p:ext>
            </p:extLst>
          </p:nvPr>
        </p:nvGraphicFramePr>
        <p:xfrm>
          <a:off x="459350" y="1622745"/>
          <a:ext cx="11351650" cy="4086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80354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94538"/>
            <a:ext cx="10581750" cy="103366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Customer Service Outcomes with Funding at 1.2% of Benefit Outlays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88A80-323A-D4BF-090B-BF55851DC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505200" cy="365125"/>
          </a:xfrm>
        </p:spPr>
        <p:txBody>
          <a:bodyPr/>
          <a:lstStyle/>
          <a:p>
            <a:fld id="{6CA42A4F-BBD2-4258-ACD9-5E911E523FFB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A3BB81C1-6C0A-1C18-75D1-FA2CBDE89F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722249"/>
              </p:ext>
            </p:extLst>
          </p:nvPr>
        </p:nvGraphicFramePr>
        <p:xfrm>
          <a:off x="838200" y="2226414"/>
          <a:ext cx="10515600" cy="998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714771-B99B-5590-599B-5621697677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592621"/>
              </p:ext>
            </p:extLst>
          </p:nvPr>
        </p:nvGraphicFramePr>
        <p:xfrm>
          <a:off x="838198" y="3513997"/>
          <a:ext cx="10515600" cy="120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770F8D14-C5B4-F1B7-A947-2BDE9F6A11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2561530"/>
              </p:ext>
            </p:extLst>
          </p:nvPr>
        </p:nvGraphicFramePr>
        <p:xfrm>
          <a:off x="838198" y="5097462"/>
          <a:ext cx="10515600" cy="1074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7872A90-02E2-B4CE-1F90-558629CF2697}"/>
              </a:ext>
            </a:extLst>
          </p:cNvPr>
          <p:cNvSpPr txBox="1"/>
          <p:nvPr/>
        </p:nvSpPr>
        <p:spPr>
          <a:xfrm>
            <a:off x="838200" y="1695223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Where we are now (FYTD Feb.):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04788D-2277-82AD-20B7-3A7C42A048C0}"/>
              </a:ext>
            </a:extLst>
          </p:cNvPr>
          <p:cNvSpPr txBox="1"/>
          <p:nvPr/>
        </p:nvSpPr>
        <p:spPr>
          <a:xfrm>
            <a:off x="6934199" y="1704788"/>
            <a:ext cx="457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Where we can go (long-term goals):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80F4B-F90A-5432-91B2-C14EF9DBF95A}"/>
              </a:ext>
            </a:extLst>
          </p:cNvPr>
          <p:cNvSpPr txBox="1"/>
          <p:nvPr/>
        </p:nvSpPr>
        <p:spPr>
          <a:xfrm>
            <a:off x="5714477" y="257179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1.2%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A8666C-2216-363C-6343-1E8B4AAF567B}"/>
              </a:ext>
            </a:extLst>
          </p:cNvPr>
          <p:cNvSpPr txBox="1"/>
          <p:nvPr/>
        </p:nvSpPr>
        <p:spPr>
          <a:xfrm>
            <a:off x="5716073" y="396418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1.2%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C0997B-7FA1-116A-E919-BF431E37666D}"/>
              </a:ext>
            </a:extLst>
          </p:cNvPr>
          <p:cNvSpPr txBox="1"/>
          <p:nvPr/>
        </p:nvSpPr>
        <p:spPr>
          <a:xfrm>
            <a:off x="5671876" y="548063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1.2%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95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4538"/>
            <a:ext cx="11658597" cy="103366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Driving Change, Leading from the Front 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88A80-323A-D4BF-090B-BF55851DC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505200" cy="365125"/>
          </a:xfrm>
        </p:spPr>
        <p:txBody>
          <a:bodyPr/>
          <a:lstStyle/>
          <a:p>
            <a:fld id="{6CA42A4F-BBD2-4258-ACD9-5E911E523FFB}" type="slidenum">
              <a:rPr lang="en-US" smtClean="0"/>
              <a:t>7</a:t>
            </a:fld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B659C4-AE34-0417-7781-7736C8CB9DD7}"/>
              </a:ext>
            </a:extLst>
          </p:cNvPr>
          <p:cNvSpPr txBox="1"/>
          <p:nvPr/>
        </p:nvSpPr>
        <p:spPr>
          <a:xfrm>
            <a:off x="304798" y="1654715"/>
            <a:ext cx="115824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Announced a plan to increase our onsite presence beginning 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  in April.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Hired new Chief Operating Officer, Chief Information Officer,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   and General Counsel. </a:t>
            </a: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Conducted 10 town halls throughout the country; over 2,000 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   employees present.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Launched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SecuritySTAT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on February 5 – a cross-cutting performance management program – to 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    accelerate the deployment of a host of customer service improvements.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28E2B9-9F2D-8642-8FA5-1F2D297F4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768" y="2034377"/>
            <a:ext cx="3945232" cy="22328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189665-9734-06FA-B17D-AC445B4D6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577537"/>
            <a:ext cx="3255785" cy="111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65073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36E8993027EB43ABAD27E5F09EF680" ma:contentTypeVersion="16" ma:contentTypeDescription="Create a new document." ma:contentTypeScope="" ma:versionID="7667b609de1505ee8ceb080e83d54401">
  <xsd:schema xmlns:xsd="http://www.w3.org/2001/XMLSchema" xmlns:xs="http://www.w3.org/2001/XMLSchema" xmlns:p="http://schemas.microsoft.com/office/2006/metadata/properties" xmlns:ns2="d5a7abba-f547-402d-8c5f-683182d441f6" xmlns:ns3="ea5976e3-444e-4213-a109-7e0558c82879" targetNamespace="http://schemas.microsoft.com/office/2006/metadata/properties" ma:root="true" ma:fieldsID="ab3951346783da5225b1cd87bcbd7b18" ns2:_="" ns3:_="">
    <xsd:import namespace="d5a7abba-f547-402d-8c5f-683182d441f6"/>
    <xsd:import namespace="ea5976e3-444e-4213-a109-7e0558c828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a7abba-f547-402d-8c5f-683182d441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6c7ba20-d28d-4670-8008-cb20b00b1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976e3-444e-4213-a109-7e0558c8287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816d53e-488d-41ad-a279-fc347412e4ba}" ma:internalName="TaxCatchAll" ma:showField="CatchAllData" ma:web="ea5976e3-444e-4213-a109-7e0558c828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5976e3-444e-4213-a109-7e0558c82879" xsi:nil="true"/>
    <lcf76f155ced4ddcb4097134ff3c332f xmlns="d5a7abba-f547-402d-8c5f-683182d441f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977354-5761-47A9-A1FF-AD7374734B11}"/>
</file>

<file path=customXml/itemProps2.xml><?xml version="1.0" encoding="utf-8"?>
<ds:datastoreItem xmlns:ds="http://schemas.openxmlformats.org/officeDocument/2006/customXml" ds:itemID="{9D5E531F-5DAD-46FB-B44D-B3E91F9EDE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B2B0C1-785E-4004-B5FB-955B3EDA15B9}">
  <ds:schemaRefs>
    <ds:schemaRef ds:uri="1da8c89e-ccb8-4820-a722-5c091e9d11ca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e870b878-84db-4c07-a65b-ea70459b584a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FY 2021 COSS Budget Rollout Slides CONFIDENTIAL DO NOT DISTRIBUTE NOTES VERSION</Template>
  <TotalTime>28618</TotalTime>
  <Words>401</Words>
  <Application>Microsoft Office PowerPoint</Application>
  <PresentationFormat>Widescreen</PresentationFormat>
  <Paragraphs>79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Malgun Gothic</vt:lpstr>
      <vt:lpstr>Arial</vt:lpstr>
      <vt:lpstr>Calibri</vt:lpstr>
      <vt:lpstr>Calibri Light</vt:lpstr>
      <vt:lpstr>Times New Roman</vt:lpstr>
      <vt:lpstr>1_Default Design</vt:lpstr>
      <vt:lpstr>Custom Design</vt:lpstr>
      <vt:lpstr>2_Default Design</vt:lpstr>
      <vt:lpstr>Office Theme</vt:lpstr>
      <vt:lpstr>3_Default Design</vt:lpstr>
      <vt:lpstr>PowerPoint Presentation</vt:lpstr>
      <vt:lpstr>Staffing Declines As Beneficiaries Rise</vt:lpstr>
      <vt:lpstr>Administrative Funding Declining as % of Benefit Outlays</vt:lpstr>
      <vt:lpstr>Where we are now (through February):</vt:lpstr>
      <vt:lpstr>We are still far more efficient than private insurance companies in admin expenses</vt:lpstr>
      <vt:lpstr>Customer Service Outcomes with Funding at 1.2% of Benefit Outlays</vt:lpstr>
      <vt:lpstr>Driving Change, Leading from the Front Lines</vt:lpstr>
    </vt:vector>
  </TitlesOfParts>
  <Company>Social Security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2022 OMB Submission Highlights  September 17, 2020  CONFIDENTIAL</dc:title>
  <dc:creator>OB</dc:creator>
  <cp:lastModifiedBy>Council, Alison (Aging)</cp:lastModifiedBy>
  <cp:revision>1320</cp:revision>
  <cp:lastPrinted>2024-03-19T21:26:10Z</cp:lastPrinted>
  <dcterms:created xsi:type="dcterms:W3CDTF">2020-08-05T15:25:33Z</dcterms:created>
  <dcterms:modified xsi:type="dcterms:W3CDTF">2024-03-19T22:00:50Z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0x0101005A36E8993027EB43ABAD27E5F09EF680</vt:lpwstr>
  </property>
</Properties>
</file>